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01bd2f5d0f84eca" /><Relationship Type="http://schemas.openxmlformats.org/officeDocument/2006/relationships/extended-properties" Target="/docProps/app.xml" Id="Rad96135cb40b483c" /><Relationship Type="http://schemas.openxmlformats.org/officeDocument/2006/relationships/officeDocument" Target="/ppt/presentation.xml" Id="R1dd1f64f043b4d9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3dbb0fb631b43f6"/>
  </p:sldMasterIdLst>
  <p:notesMasterIdLst>
    <p:notesMasterId xmlns:r="http://schemas.openxmlformats.org/officeDocument/2006/relationships" r:id="R3df822ac15e54238"/>
  </p:notesMasterIdLst>
  <p:sldIdLst>
    <p:sldId xmlns:r="http://schemas.openxmlformats.org/officeDocument/2006/relationships" id="256" r:id="Radaee61761874f3c"/>
    <p:sldId xmlns:r="http://schemas.openxmlformats.org/officeDocument/2006/relationships" id="257" r:id="Re5a08db521564acc"/>
    <p:sldId xmlns:r="http://schemas.openxmlformats.org/officeDocument/2006/relationships" id="258" r:id="R37b91c66e6fa418a"/>
    <p:sldId xmlns:r="http://schemas.openxmlformats.org/officeDocument/2006/relationships" id="259" r:id="Rfe8267c5fff04e0a"/>
    <p:sldId xmlns:r="http://schemas.openxmlformats.org/officeDocument/2006/relationships" id="260" r:id="Re43bb082b462494b"/>
    <p:sldId xmlns:r="http://schemas.openxmlformats.org/officeDocument/2006/relationships" id="261" r:id="R9610a50b03fd467e"/>
    <p:sldId xmlns:r="http://schemas.openxmlformats.org/officeDocument/2006/relationships" id="262" r:id="Rcb570a4aa4794f74"/>
    <p:sldId xmlns:r="http://schemas.openxmlformats.org/officeDocument/2006/relationships" id="263" r:id="R1e221f0e11e44e60"/>
    <p:sldId xmlns:r="http://schemas.openxmlformats.org/officeDocument/2006/relationships" id="264" r:id="Rfb20924c57014875"/>
    <p:sldId xmlns:r="http://schemas.openxmlformats.org/officeDocument/2006/relationships" id="265" r:id="Ref0ba6d78ff34455"/>
    <p:sldId xmlns:r="http://schemas.openxmlformats.org/officeDocument/2006/relationships" id="266" r:id="Rc41ade3c37074c88"/>
    <p:sldId xmlns:r="http://schemas.openxmlformats.org/officeDocument/2006/relationships" id="267" r:id="R39e0205a3aef4210"/>
    <p:sldId xmlns:r="http://schemas.openxmlformats.org/officeDocument/2006/relationships" id="268" r:id="R6004a827da144e44"/>
    <p:sldId xmlns:r="http://schemas.openxmlformats.org/officeDocument/2006/relationships" id="269" r:id="Rcfb40d4d621c43c9"/>
    <p:sldId xmlns:r="http://schemas.openxmlformats.org/officeDocument/2006/relationships" id="270" r:id="Rec7733f8eab844c9"/>
    <p:sldId xmlns:r="http://schemas.openxmlformats.org/officeDocument/2006/relationships" id="271" r:id="Rb6f8319f0a8e4c0d"/>
    <p:sldId xmlns:r="http://schemas.openxmlformats.org/officeDocument/2006/relationships" id="272" r:id="R106398fe2d2847c5"/>
    <p:sldId xmlns:r="http://schemas.openxmlformats.org/officeDocument/2006/relationships" id="273" r:id="Ra27cab4abadd4330"/>
    <p:sldId xmlns:r="http://schemas.openxmlformats.org/officeDocument/2006/relationships" id="274" r:id="R16660f0f92b54c1f"/>
    <p:sldId xmlns:r="http://schemas.openxmlformats.org/officeDocument/2006/relationships" id="275" r:id="Rae58d62a251947a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721cbdbdfec4afc" /><Relationship Type="http://schemas.openxmlformats.org/officeDocument/2006/relationships/slideMaster" Target="/ppt/slideMasters/slideMaster1.xml" Id="R33dbb0fb631b43f6" /><Relationship Type="http://schemas.openxmlformats.org/officeDocument/2006/relationships/notesMaster" Target="/ppt/notesMasters/notesMaster1.xml" Id="R3df822ac15e54238" /><Relationship Type="http://schemas.openxmlformats.org/officeDocument/2006/relationships/presProps" Target="/ppt/presProps.xml" Id="R02a0b91aecfc4e48" /><Relationship Type="http://schemas.openxmlformats.org/officeDocument/2006/relationships/tableStyles" Target="/ppt/tableStyles.xml" Id="Rfcb6d306e18e4753" /><Relationship Type="http://schemas.openxmlformats.org/officeDocument/2006/relationships/slide" Target="/ppt/slides/slide1.xml" Id="Radaee61761874f3c" /><Relationship Type="http://schemas.openxmlformats.org/officeDocument/2006/relationships/slide" Target="/ppt/slides/slide2.xml" Id="Re5a08db521564acc" /><Relationship Type="http://schemas.openxmlformats.org/officeDocument/2006/relationships/slide" Target="/ppt/slides/slide3.xml" Id="R37b91c66e6fa418a" /><Relationship Type="http://schemas.openxmlformats.org/officeDocument/2006/relationships/slide" Target="/ppt/slides/slide4.xml" Id="Rfe8267c5fff04e0a" /><Relationship Type="http://schemas.openxmlformats.org/officeDocument/2006/relationships/slide" Target="/ppt/slides/slide5.xml" Id="Re43bb082b462494b" /><Relationship Type="http://schemas.openxmlformats.org/officeDocument/2006/relationships/slide" Target="/ppt/slides/slide6.xml" Id="R9610a50b03fd467e" /><Relationship Type="http://schemas.openxmlformats.org/officeDocument/2006/relationships/slide" Target="/ppt/slides/slide7.xml" Id="Rcb570a4aa4794f74" /><Relationship Type="http://schemas.openxmlformats.org/officeDocument/2006/relationships/slide" Target="/ppt/slides/slide8.xml" Id="R1e221f0e11e44e60" /><Relationship Type="http://schemas.openxmlformats.org/officeDocument/2006/relationships/slide" Target="/ppt/slides/slide9.xml" Id="Rfb20924c57014875" /><Relationship Type="http://schemas.openxmlformats.org/officeDocument/2006/relationships/slide" Target="/ppt/slides/slide10.xml" Id="Ref0ba6d78ff34455" /><Relationship Type="http://schemas.openxmlformats.org/officeDocument/2006/relationships/slide" Target="/ppt/slides/slide11.xml" Id="Rc41ade3c37074c88" /><Relationship Type="http://schemas.openxmlformats.org/officeDocument/2006/relationships/slide" Target="/ppt/slides/slide12.xml" Id="R39e0205a3aef4210" /><Relationship Type="http://schemas.openxmlformats.org/officeDocument/2006/relationships/slide" Target="/ppt/slides/slide13.xml" Id="R6004a827da144e44" /><Relationship Type="http://schemas.openxmlformats.org/officeDocument/2006/relationships/slide" Target="/ppt/slides/slide14.xml" Id="Rcfb40d4d621c43c9" /><Relationship Type="http://schemas.openxmlformats.org/officeDocument/2006/relationships/slide" Target="/ppt/slides/slide15.xml" Id="Rec7733f8eab844c9" /><Relationship Type="http://schemas.openxmlformats.org/officeDocument/2006/relationships/slide" Target="/ppt/slides/slide16.xml" Id="Rb6f8319f0a8e4c0d" /><Relationship Type="http://schemas.openxmlformats.org/officeDocument/2006/relationships/slide" Target="/ppt/slides/slide17.xml" Id="R106398fe2d2847c5" /><Relationship Type="http://schemas.openxmlformats.org/officeDocument/2006/relationships/slide" Target="/ppt/slides/slide18.xml" Id="Ra27cab4abadd4330" /><Relationship Type="http://schemas.openxmlformats.org/officeDocument/2006/relationships/slide" Target="/ppt/slides/slide19.xml" Id="R16660f0f92b54c1f" /><Relationship Type="http://schemas.openxmlformats.org/officeDocument/2006/relationships/slide" Target="/ppt/slides/slide20.xml" Id="Rae58d62a251947a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ab7545e2b1c40f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 Unicode MS"/>
        <a:ea typeface=""/>
        <a:cs typeface=""/>
      </a:majorFont>
      <a:minorFont>
        <a:latin typeface="Arial Unicode M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35654f9219c4598" /><Relationship Type="http://schemas.openxmlformats.org/officeDocument/2006/relationships/notesMaster" Target="/ppt/notesMasters/notesMaster1.xml" Id="R4e298bc584144f5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88b0cdfd6b94b59" /><Relationship Type="http://schemas.openxmlformats.org/officeDocument/2006/relationships/notesMaster" Target="/ppt/notesMasters/notesMaster1.xml" Id="R1a83040d1bfe481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dc79f1835ae4920" /><Relationship Type="http://schemas.openxmlformats.org/officeDocument/2006/relationships/notesMaster" Target="/ppt/notesMasters/notesMaster1.xml" Id="Rc44f833269ba4a1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086e98c15c14bf3" /><Relationship Type="http://schemas.openxmlformats.org/officeDocument/2006/relationships/notesMaster" Target="/ppt/notesMasters/notesMaster1.xml" Id="R4fa50cad874b457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4348f9d813041b0" /><Relationship Type="http://schemas.openxmlformats.org/officeDocument/2006/relationships/notesMaster" Target="/ppt/notesMasters/notesMaster1.xml" Id="R253c96a18426491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e72139f79494c33" /><Relationship Type="http://schemas.openxmlformats.org/officeDocument/2006/relationships/notesMaster" Target="/ppt/notesMasters/notesMaster1.xml" Id="R79f639be9c7e47d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9af0ef4efcd4b97" /><Relationship Type="http://schemas.openxmlformats.org/officeDocument/2006/relationships/notesMaster" Target="/ppt/notesMasters/notesMaster1.xml" Id="R9120ef1bfea1404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3ae2c47d69b423b" /><Relationship Type="http://schemas.openxmlformats.org/officeDocument/2006/relationships/notesMaster" Target="/ppt/notesMasters/notesMaster1.xml" Id="R7a1a1c8d31ea4df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17ffae2509f4cb2" /><Relationship Type="http://schemas.openxmlformats.org/officeDocument/2006/relationships/notesMaster" Target="/ppt/notesMasters/notesMaster1.xml" Id="Rc7008df8e00d43f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433057aea194dd5" /><Relationship Type="http://schemas.openxmlformats.org/officeDocument/2006/relationships/notesMaster" Target="/ppt/notesMasters/notesMaster1.xml" Id="Rafd30e6e0983462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d00efba3154433d" /><Relationship Type="http://schemas.openxmlformats.org/officeDocument/2006/relationships/notesMaster" Target="/ppt/notesMasters/notesMaster1.xml" Id="Rf1620e0d72f3444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277e5cc15404679" /><Relationship Type="http://schemas.openxmlformats.org/officeDocument/2006/relationships/notesMaster" Target="/ppt/notesMasters/notesMaster1.xml" Id="R5c44d699b9114d4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c11c039e86a46c2" /><Relationship Type="http://schemas.openxmlformats.org/officeDocument/2006/relationships/notesMaster" Target="/ppt/notesMasters/notesMaster1.xml" Id="R6feaa1c767e24f1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2184f759dbe4fec" /><Relationship Type="http://schemas.openxmlformats.org/officeDocument/2006/relationships/notesMaster" Target="/ppt/notesMasters/notesMaster1.xml" Id="R7e7cac3954c4430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17f65c2290f549fe" /><Relationship Type="http://schemas.openxmlformats.org/officeDocument/2006/relationships/notesMaster" Target="/ppt/notesMasters/notesMaster1.xml" Id="R5810e31fa58c4b5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8e75c4d5ea324156" /><Relationship Type="http://schemas.openxmlformats.org/officeDocument/2006/relationships/notesMaster" Target="/ppt/notesMasters/notesMaster1.xml" Id="Raf014c70b75d4f7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32fba76d064b4d6e" /><Relationship Type="http://schemas.openxmlformats.org/officeDocument/2006/relationships/notesMaster" Target="/ppt/notesMasters/notesMaster1.xml" Id="R31b3ea2dabe3493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1356e34ca294e7b" /><Relationship Type="http://schemas.openxmlformats.org/officeDocument/2006/relationships/notesMaster" Target="/ppt/notesMasters/notesMaster1.xml" Id="R5eeb2bc55f9b4a1a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2cc123c4497f49d0" /><Relationship Type="http://schemas.openxmlformats.org/officeDocument/2006/relationships/notesMaster" Target="/ppt/notesMasters/notesMaster1.xml" Id="R000effbe8e0549fb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0b4c1b91ef5d41a8" /><Relationship Type="http://schemas.openxmlformats.org/officeDocument/2006/relationships/notesMaster" Target="/ppt/notesMasters/notesMaster1.xml" Id="R809d78dd36a9485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从影响表出发的20页入门讲解。数值影响表为教学构造，不是设备标定数据；DLM/SLM采用与光刻像差补偿吻合的公开定义，原材料全称仍待核对。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输入可以是镜片位移、波长变化、台体高度等，输出可以是波像差、焦点或图案位置等。影响表的每个格子回答：某个输入改变一小份，某个输出跟着改变多少。正负号说明变化方向，不是好坏。矩阵是局部工作点附近的表，所以应在小调节范围内使用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公开来源（核查日期 2026-10-12）：</a:t>
            </a:r>
          </a:p>
          <a:p xmlns:a="http://schemas.openxmlformats.org/drawingml/2006/main">
            <a:r>
              <a:t>Chapman &amp; Sweeney, 1998：光刻光学装调、Jacobian 与 SVD</a:t>
            </a:r>
          </a:p>
          <a:p xmlns:a="http://schemas.openxmlformats.org/drawingml/2006/main">
            <a:r>
              <a:t>https://digital.library.unt.edu/ark:/67531/metadc709579/m1/7/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稿用两个抽象旋钮A、B和两个波像差项：离焦、像散。一格是定义好的小指令增量，没有指定真实执行器单位。教学影响表C=[[2,1],[1,−2]]，单位是nm/格。A调+1格，离焦改变+2nm，像散改变+1nm；B调+1格，离焦改变+1nm，像散改变−2nm。实际设备必须把“格”换成明确单位与标定范围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、B各调+1格，离焦变化2+1=3nm；像散变化1−2=−1nm。这是矩阵乘法的直观含义：将每一列按对应输入变化量乘好，再相加。这里的−1nm表示像散系数朝负方向变化，不意味着像散一定变小；要与调节前的误差比较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初始离焦系数+5nm，像散系数0nm。根据教学影响表，A调−2格产生[−4,−2]nm，B调−1格产生[−1,+2]nm，合计[−5,0]nm，最终两个误差项都为0。这个完全可消除的例子只是帮助读表，真实系统可能因为执行器范围、矩阵秩或噪声留下残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沿用教学表：若只用A把+5nm离焦消掉，需要A=−2.5格，却同时增加−2.5nm像散。继续调B去修像散，又会改变离焦。这种交叉影响叫耦合。联合求解考虑所有主要误差项的响应及权重，避免只优化当前盯着的一项。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教学标定过程。先固定其他旋钮并记录基线[4,2]nm；A调+1格后测到[6,3]nm，减去基线得到A列[2,1]nm/格；将A恢复，再调B+1格，得到[5,0]nm，差值B列[1,−2]nm/格。实际标定需重复测量，排除漂移，并用不同小步长检查局部稳定性。不要把很大的动作当成局部导数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矩阵正向预测：给定输入扰动，计算输出响应。反向辨识则要求不同输入留下可区分的响应。如果两个输入产生几乎一样的输出，即使测得很准确，也可能分不清哪种原因。为此要增加真正独立的观测，例如同时测高度与横向位置。增加重复同类测点不一定有用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波像差是实际波前相对于选定理想参考波前的光程差，常用nm表示。把波前误差想成一张地形图：不同位置相对于理想波前有不同偏差，补偿器改变这张图的形状。这个比喻不代表机械表面高度就等于波像差；反射、折射及参考面定义都会影响换算。不要把源端驱动激光与投影系统的波前数值混用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公开来源（核查日期 2026-10-12）：</a:t>
            </a:r>
          </a:p>
          <a:p xmlns:a="http://schemas.openxmlformats.org/drawingml/2006/main">
            <a:r>
              <a:t>B. Dassen, TU/e 硕士论文，2019，§2.2–2.4，正文 pp.10–11：CLM/DLM/SLM</a:t>
            </a:r>
          </a:p>
          <a:p xmlns:a="http://schemas.openxmlformats.org/drawingml/2006/main">
            <a:r>
              <a:t>https://pure.tue.nl/ws/portalfiles/portal/125712872/B_Dassen_Graduation_report_TUE.pdf</a:t>
            </a:r>
          </a:p>
          <a:p xmlns:a="http://schemas.openxmlformats.org/drawingml/2006/main">
            <a:r>
              <a:t>Chapman &amp; Sweeney, 1998：光刻光学装调、Jacobian 与 SVD</a:t>
            </a:r>
          </a:p>
          <a:p xmlns:a="http://schemas.openxmlformats.org/drawingml/2006/main">
            <a:r>
              <a:t>https://digital.library.unt.edu/ark:/67531/metadc709579/m1/7/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Zernike系数是一种描述波前形状的方法，每项系数相当于某种基本模式的含量。离焦是聚焦位置偏离选定参考；像散表现为不同方向的聚焦不同；彗差可能使离轴点像呈现不对称拖尾。本页给直观含义，不规定编号与正负方向。实际编号、归一化及瞳孔定义应以设备规范为准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公开来源（核查日期 2026-10-12）：</a:t>
            </a:r>
          </a:p>
          <a:p xmlns:a="http://schemas.openxmlformats.org/drawingml/2006/main">
            <a:r>
              <a:t>B. Dassen, TU/e 硕士论文，2019，§2.2–2.4，正文 pp.10–11：CLM/DLM/SLM</a:t>
            </a:r>
          </a:p>
          <a:p xmlns:a="http://schemas.openxmlformats.org/drawingml/2006/main">
            <a:r>
              <a:t>https://pure.tue.nl/ws/portalfiles/portal/125712872/B_Dassen_Graduation_report_TUE.pdf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操纵量可以是波长、WS/RS的各个位置与姿态自由度、光学元件运动、受控温压或高阶补偿模式。WS通常指Wafer Stage晶圆台，RS通常指Reticle Stage掩模台。环境温压若只是扰动，就不应冒充可调旋钮。波长和介质温压影响折射成像是常见DUV语境，EUV各段须重新定义物理模型。具体设备的高阶补偿器实现不能只凭名字推断。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公开来源（核查日期 2026-10-12）：</a:t>
            </a:r>
          </a:p>
          <a:p xmlns:a="http://schemas.openxmlformats.org/drawingml/2006/main">
            <a:r>
              <a:t>Yang et al., Applied Optics 58, 4176–4184 (2019)：投影系统波像差在线调节</a:t>
            </a:r>
          </a:p>
          <a:p xmlns:a="http://schemas.openxmlformats.org/drawingml/2006/main">
            <a:r>
              <a:t>https://doi.org/10.1364/AO.58.004176</a:t>
            </a:r>
          </a:p>
          <a:p xmlns:a="http://schemas.openxmlformats.org/drawingml/2006/main">
            <a:r>
              <a:t>TU/e 公开论文：Reticle Stage / Wafer Stage 命名</a:t>
            </a:r>
          </a:p>
          <a:p xmlns:a="http://schemas.openxmlformats.org/drawingml/2006/main">
            <a:r>
              <a:t>https://pure.tue.nl/ws/portalfiles/portal/47036964/799513-1.pdf</a:t>
            </a:r>
          </a:p>
          <a:p xmlns:a="http://schemas.openxmlformats.org/drawingml/2006/main">
            <a:r>
              <a:t>ASML：EUV 光路与 NXE 反射式投影</a:t>
            </a:r>
          </a:p>
          <a:p xmlns:a="http://schemas.openxmlformats.org/drawingml/2006/main">
            <a:r>
              <a:t>https://www.asml.com/en/products/euv-lithography-systems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公开DUV/NXT文献B.Dassen2019§2.4将DLM展开为Driver Lens Model，SLM为Scanning Lens Model，另有CLM=Calibration Lens Model。分别面向生产批次、曝光扫描及设置校准，可用执行器的范围和速度不同。它们是模型/补偿层级的命名，不是每个名称都指一块硬件。依据操纵量组合，这是与所见材料相符的公开解释，仍须原术语表确认。在其他语境SLM也可能表示空间光调制器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公开来源（核查日期 2026-10-12）：</a:t>
            </a:r>
          </a:p>
          <a:p xmlns:a="http://schemas.openxmlformats.org/drawingml/2006/main">
            <a:r>
              <a:t>B. Dassen, TU/e 硕士论文，2019，§2.2–2.4，正文 pp.10–11：CLM/DLM/SLM</a:t>
            </a:r>
          </a:p>
          <a:p xmlns:a="http://schemas.openxmlformats.org/drawingml/2006/main">
            <a:r>
              <a:t>https://pure.tue.nl/ws/portalfiles/portal/125712872/B_Dassen_Graduation_report_TUE.pdf</a:t>
            </a:r>
          </a:p>
          <a:p xmlns:a="http://schemas.openxmlformats.org/drawingml/2006/main">
            <a:r>
              <a:t>ASML 公开专利 US20210364929A1：波前目标与光刻性能优化</a:t>
            </a:r>
          </a:p>
          <a:p xmlns:a="http://schemas.openxmlformats.org/drawingml/2006/main">
            <a:r>
              <a:t>https://patents.google.com/patent/US20210364929A1/en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残差是补偿后的输出与目标之间的差。它可能来自执行器不能产生所需形状、调节范围不足、模型与工作点变化、测量噪声、迟滞和动态响应等。小的波前RMS也不自动代表所有图形的尺寸和位置都改善，应验证实际成像指标。本页强调“压小”和“清零”不同，不引入高阶求解公式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公开来源（核查日期 2026-10-12）：</a:t>
            </a:r>
          </a:p>
          <a:p xmlns:a="http://schemas.openxmlformats.org/drawingml/2006/main">
            <a:r>
              <a:t>Chapman &amp; Sweeney, 1998：光刻光学装调、Jacobian 与 SVD</a:t>
            </a:r>
          </a:p>
          <a:p xmlns:a="http://schemas.openxmlformats.org/drawingml/2006/main">
            <a:r>
              <a:t>https://digital.library.unt.edu/ark:/67531/metadc709579/m1/7/</a:t>
            </a:r>
          </a:p>
          <a:p xmlns:a="http://schemas.openxmlformats.org/drawingml/2006/main">
            <a:r>
              <a:t>ASML 公开专利 US20210364929A1：波前目标与光刻性能优化</a:t>
            </a:r>
          </a:p>
          <a:p xmlns:a="http://schemas.openxmlformats.org/drawingml/2006/main">
            <a:r>
              <a:t>https://patents.google.com/patent/US20210364929A1/en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UV光源产生EUV光，照明系统把光送到反射式掩模，掩模图形通过多面投影反射镜缩小成像到晶圆光刻胶。对于投影成像系统，掩模侧叫物方，晶圆侧叫像方。图中只是功能关系，不是实际折叠光路。驱动激光波前、照明光瞳与投影波像差应分别定义和测量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公开来源（核查日期 2026-10-12）：</a:t>
            </a:r>
          </a:p>
          <a:p xmlns:a="http://schemas.openxmlformats.org/drawingml/2006/main">
            <a:r>
              <a:t>ASML：EUV 光路与 NXE 反射式投影</a:t>
            </a:r>
          </a:p>
          <a:p xmlns:a="http://schemas.openxmlformats.org/drawingml/2006/main">
            <a:r>
              <a:t>https://www.asml.com/en/products/euv-lithography-systems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图仅显示物方局部几何。主光线是每束成像光的参考线。若它在物方垂直于名义物面，高度变化不带来这一阶横向几何偏移；若有倾角，点沿法线抬高，回投影到名义物面的横坐标改变，再映射到固定像面便有像移。这里的“正着看/斜着看”是比喻，不能理解为所有光线都平行。图中的Δx是物方回投影偏移，晶圆位移还需倍率映射。AI概念插图，不按比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公开来源（核查日期 2026-10-12）：</a:t>
            </a:r>
          </a:p>
          <a:p xmlns:a="http://schemas.openxmlformats.org/drawingml/2006/main">
            <a:r>
              <a:t>Harned et al., EUVL Symposium 2007，slide 13：高度—像移公式</a:t>
            </a:r>
          </a:p>
          <a:p xmlns:a="http://schemas.openxmlformats.org/drawingml/2006/main">
            <a:r>
              <a:t>https://euvlsymposium.lbl.gov/pdf/2007/ET-08-Harned.pdf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物方非远心时，保持某掩模点的横坐标不变，只改变其高度，可使固定晶圆面上的局部几何位置改变。物方角度是成像主光线相对局部法线的倾角，不是随便一束入射照明光的角度。光束仍有张角。真实图像还受散焦、衍射、遮挡及像差影响，所以几何像移是一项贡献，而不是完整成像预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公开来源（核查日期 2026-10-12）：</a:t>
            </a:r>
          </a:p>
          <a:p xmlns:a="http://schemas.openxmlformats.org/drawingml/2006/main">
            <a:r>
              <a:t>Harned et al., EUVL Symposium 2007，slide 13：高度—像移公式</a:t>
            </a:r>
          </a:p>
          <a:p xmlns:a="http://schemas.openxmlformats.org/drawingml/2006/main">
            <a:r>
              <a:t>https://euvlsymposium.lbl.gov/pdf/2007/ET-08-Harned.pdf</a:t>
            </a:r>
          </a:p>
          <a:p xmlns:a="http://schemas.openxmlformats.org/drawingml/2006/main">
            <a:r>
              <a:t>Erdmann et al., Adv. Opt. Techn. 2017：EUV mask 3D 效应</a:t>
            </a:r>
          </a:p>
          <a:p xmlns:a="http://schemas.openxmlformats.org/drawingml/2006/main">
            <a:r>
              <a:t>https://www.frontiersin.org/journals/advanced-optical-technologies/articles/10.1515/aot-2017-0019/pdf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使用历史公开几何模型：6°物方倾角、4倍缩小。像移大小=|h|tan6°/4。h=50nm时为1.3138nm；h=100nm时为2.6276nm。本页只讲数值大小，不讨论真实stage坐标下的正负号。这是局部一阶几何项，不是最终套刻残差。HighNA公开系统采用4×/8×各向异性缩小，不能把1/4用到所有方向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公开来源（核查日期 2026-10-12）：</a:t>
            </a:r>
          </a:p>
          <a:p xmlns:a="http://schemas.openxmlformats.org/drawingml/2006/main">
            <a:r>
              <a:t>Harned et al., EUVL Symposium 2007，slide 13：高度—像移公式</a:t>
            </a:r>
          </a:p>
          <a:p xmlns:a="http://schemas.openxmlformats.org/drawingml/2006/main">
            <a:r>
              <a:t>https://euvlsymposium.lbl.gov/pdf/2007/ET-08-Harned.pdf</a:t>
            </a:r>
          </a:p>
          <a:p xmlns:a="http://schemas.openxmlformats.org/drawingml/2006/main">
            <a:r>
              <a:t>ASML，2024-01-25：High NA 各向异性 4×/8× 缩小</a:t>
            </a:r>
          </a:p>
          <a:p xmlns:a="http://schemas.openxmlformats.org/drawingml/2006/main">
            <a:r>
              <a:t>https://www.asml.com/en/company/stories/2024/5-things-high-na-euv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故意先展示响应大小，不保留坐标决定的正负号。假设等倍率4倍缩小且主光线沿x倾斜6°。掩模x横移1nm，引起晶圆x几何位移大小0.25nm；掩模高度改变1nm，引起晶圆x几何位移大小约0.0263nm；本例y行对这两种扰动为0。正式带符号矩阵在示意局部m=−1/4坐标下为[[-0.25,+0.026276],[0,0]]。真实场方向与两个方向倍率可以不同，不能只看这张幅值表作多输入相加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公开来源（核查日期 2026-10-12）：</a:t>
            </a:r>
          </a:p>
          <a:p xmlns:a="http://schemas.openxmlformats.org/drawingml/2006/main">
            <a:r>
              <a:t>Harned et al., EUVL Symposium 2007，slide 13：高度—像移公式</a:t>
            </a:r>
          </a:p>
          <a:p xmlns:a="http://schemas.openxmlformats.org/drawingml/2006/main">
            <a:r>
              <a:t>https://euvlsymposium.lbl.gov/pdf/2007/ET-08-Harned.pdf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在局部主光线方向与几何高度系数近似恒定时，掩模整体等量升高主要产生同向像移；局部翘曲会造成位置相关的像移。整体平移旋钮能修同向部分，却不能消除任意局部形状。实际处理应同时区分面内形变、面外高度与厚掩模3D效应。工程流程为测量、求解可用执行器指令、小范围实施及重新测量，并检查图形位置、清晰度和尺寸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公开来源（核查日期 2026-10-12）：</a:t>
            </a:r>
          </a:p>
          <a:p xmlns:a="http://schemas.openxmlformats.org/drawingml/2006/main">
            <a:r>
              <a:t>Harned et al., EUVL Symposium 2007，slide 13：高度—像移公式</a:t>
            </a:r>
          </a:p>
          <a:p xmlns:a="http://schemas.openxmlformats.org/drawingml/2006/main">
            <a:r>
              <a:t>https://euvlsymposium.lbl.gov/pdf/2007/ET-08-Harned.pdf</a:t>
            </a:r>
          </a:p>
          <a:p xmlns:a="http://schemas.openxmlformats.org/drawingml/2006/main">
            <a:r>
              <a:t>Erdmann et al., Adv. Opt. Techn. 2017：EUV mask 3D 效应</a:t>
            </a:r>
          </a:p>
          <a:p xmlns:a="http://schemas.openxmlformats.org/drawingml/2006/main">
            <a:r>
              <a:t>https://www.frontiersin.org/journals/advanced-optical-technologies/articles/10.1515/aot-2017-0019/pdf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三句话：矩阵是局部影响表；波像差补偿联合选择可用操纵量；EUV物方非远心可把掩模高度扰动转为晶圆横向几何像移。读表必须知道单位、工作点与坐标，实际补偿要看实测残差。资料链接是公开来源，不包括原内部材料。DLM/SLM定义的来源为2019年DUV/NXT公开案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公开来源（核查日期 2026-10-12）：</a:t>
            </a:r>
          </a:p>
          <a:p xmlns:a="http://schemas.openxmlformats.org/drawingml/2006/main">
            <a:r>
              <a:t>Chapman &amp; Sweeney, 1998：光刻光学装调、Jacobian 与 SVD</a:t>
            </a:r>
          </a:p>
          <a:p xmlns:a="http://schemas.openxmlformats.org/drawingml/2006/main">
            <a:r>
              <a:t>https://digital.library.unt.edu/ark:/67531/metadc709579/m1/7/</a:t>
            </a:r>
          </a:p>
          <a:p xmlns:a="http://schemas.openxmlformats.org/drawingml/2006/main">
            <a:r>
              <a:t>B. Dassen, TU/e 硕士论文，2019，§2.2–2.4，正文 pp.10–11：CLM/DLM/SLM</a:t>
            </a:r>
          </a:p>
          <a:p xmlns:a="http://schemas.openxmlformats.org/drawingml/2006/main">
            <a:r>
              <a:t>https://pure.tue.nl/ws/portalfiles/portal/125712872/B_Dassen_Graduation_report_TUE.pdf</a:t>
            </a:r>
          </a:p>
          <a:p xmlns:a="http://schemas.openxmlformats.org/drawingml/2006/main">
            <a:r>
              <a:t>Harned et al., EUVL Symposium 2007，slide 13：高度—像移公式</a:t>
            </a:r>
          </a:p>
          <a:p xmlns:a="http://schemas.openxmlformats.org/drawingml/2006/main">
            <a:r>
              <a:t>https://euvlsymposium.lbl.gov/pdf/2007/ET-08-Harned.pdf</a:t>
            </a:r>
          </a:p>
          <a:p xmlns:a="http://schemas.openxmlformats.org/drawingml/2006/main">
            <a:r>
              <a:t>ASML：EUV 光路与 NXE 反射式投影</a:t>
            </a:r>
          </a:p>
          <a:p xmlns:a="http://schemas.openxmlformats.org/drawingml/2006/main">
            <a:r>
              <a:t>https://www.asml.com/en/products/euv-lithography-systems</a:t>
            </a:r>
          </a:p>
          <a:p xmlns:a="http://schemas.openxmlformats.org/drawingml/2006/main">
            <a:r>
              <a:t>ASML，2024-01-25：High NA 各向异性 4×/8× 缩小</a:t>
            </a:r>
          </a:p>
          <a:p xmlns:a="http://schemas.openxmlformats.org/drawingml/2006/main">
            <a:r>
              <a:t>https://www.asml.com/en/company/stories/2024/5-things-high-na-euv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8f5c313eab4432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c90071ef7be4149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570ac9eaad94cf3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a3434ef36ea4a4d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f1618d67bf3494c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41844643e1e4b6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3849856-0265-40E9-A349-0E32F3D473C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F2EE5431-97F9-4315-91AA-87893E8D8FC7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37B43B4F-FB05-4DC4-B7C9-C1661F484FC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3BD75B2-597D-4980-B13E-937A0F69A48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9ECD8CEE-41B5-4307-8628-5DBF51F9676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C0AD846D-720A-47ED-AC57-057C9343D74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24836B5-D097-46B5-8128-B0C8A8FBE69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749F8515-3CE8-4EB0-873F-57EF379B3BC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527A308-0120-4001-96E1-41CC69CE705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D078B0F-B3A6-437B-BBC4-A41C76FB32D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8e0423e8b914384" /><Relationship Type="http://schemas.openxmlformats.org/officeDocument/2006/relationships/slideLayout" Target="/ppt/slideLayouts/slideLayout1.xml" Id="R5ce7829b46b14ad0" /><Relationship Type="http://schemas.openxmlformats.org/officeDocument/2006/relationships/slideLayout" Target="/ppt/slideLayouts/slideLayout2.xml" Id="R1c7de9facdfc4fa8" /><Relationship Type="http://schemas.openxmlformats.org/officeDocument/2006/relationships/slideLayout" Target="/ppt/slideLayouts/slideLayout3.xml" Id="R7ef15554aa8d456f" /><Relationship Type="http://schemas.openxmlformats.org/officeDocument/2006/relationships/slideLayout" Target="/ppt/slideLayouts/slideLayout4.xml" Id="R737042258c414b01" /><Relationship Type="http://schemas.openxmlformats.org/officeDocument/2006/relationships/slideLayout" Target="/ppt/slideLayouts/slideLayout5.xml" Id="R11b65f9633ac4685" /><Relationship Type="http://schemas.openxmlformats.org/officeDocument/2006/relationships/slideLayout" Target="/ppt/slideLayouts/slideLayout6.xml" Id="R3b71bc4c734b44c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ce7829b46b14ad0"/>
    <p:sldLayoutId xmlns:r="http://schemas.openxmlformats.org/officeDocument/2006/relationships" id="2147483650" r:id="R1c7de9facdfc4fa8"/>
    <p:sldLayoutId xmlns:r="http://schemas.openxmlformats.org/officeDocument/2006/relationships" id="2147483651" r:id="R7ef15554aa8d456f"/>
    <p:sldLayoutId xmlns:r="http://schemas.openxmlformats.org/officeDocument/2006/relationships" id="2147483652" r:id="R737042258c414b01"/>
    <p:sldLayoutId xmlns:r="http://schemas.openxmlformats.org/officeDocument/2006/relationships" id="2147483653" r:id="R11b65f9633ac4685"/>
    <p:sldLayoutId xmlns:r="http://schemas.openxmlformats.org/officeDocument/2006/relationships" id="2147483654" r:id="R3b71bc4c734b44c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 Unicode MS"/>
        <a:ea typeface=""/>
        <a:cs typeface=""/>
      </a:majorFont>
      <a:minorFont>
        <a:latin typeface="Arial Unicode M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7fca1cc745d4d44" /><Relationship Type="http://schemas.openxmlformats.org/officeDocument/2006/relationships/notesSlide" Target="/ppt/notesSlides/notesSlide1.xml" Id="R40d6a918b2a4490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722c6778ad946ee" /><Relationship Type="http://schemas.openxmlformats.org/officeDocument/2006/relationships/notesSlide" Target="/ppt/notesSlides/notesSlide2.xml" Id="R24ac157b46a9421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36b89661a6640fd" /><Relationship Type="http://schemas.openxmlformats.org/officeDocument/2006/relationships/notesSlide" Target="/ppt/notesSlides/notesSlide3.xml" Id="Ra3ab0daa41d64a0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e7a91cbf30244a4" /><Relationship Type="http://schemas.openxmlformats.org/officeDocument/2006/relationships/notesSlide" Target="/ppt/notesSlides/notesSlide4.xml" Id="R4458c974f7c54f2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2d2a1f136854ab3" /><Relationship Type="http://schemas.openxmlformats.org/officeDocument/2006/relationships/notesSlide" Target="/ppt/notesSlides/notesSlide5.xml" Id="R5dcb4514727241e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48764c70ac9466e" /><Relationship Type="http://schemas.openxmlformats.org/officeDocument/2006/relationships/notesSlide" Target="/ppt/notesSlides/notesSlide6.xml" Id="Rfa9b4ec2e58842a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6a8ac348645409b" /><Relationship Type="http://schemas.openxmlformats.org/officeDocument/2006/relationships/notesSlide" Target="/ppt/notesSlides/notesSlide7.xml" Id="R90bb371e60da481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46cb201661b46b5" /><Relationship Type="http://schemas.openxmlformats.org/officeDocument/2006/relationships/notesSlide" Target="/ppt/notesSlides/notesSlide8.xml" Id="Rd4503f7d1fde4e3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7ebd605978449c4" /><Relationship Type="http://schemas.openxmlformats.org/officeDocument/2006/relationships/notesSlide" Target="/ppt/notesSlides/notesSlide9.xml" Id="R22df7d53c326416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d066fb1be354e3c" /><Relationship Type="http://schemas.openxmlformats.org/officeDocument/2006/relationships/notesSlide" Target="/ppt/notesSlides/notesSlide10.xml" Id="Re65431131c6a489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c8257c7c51f4637" /><Relationship Type="http://schemas.openxmlformats.org/officeDocument/2006/relationships/notesSlide" Target="/ppt/notesSlides/notesSlide11.xml" Id="R7cc1a90d5932439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a37330028394a25" /><Relationship Type="http://schemas.openxmlformats.org/officeDocument/2006/relationships/notesSlide" Target="/ppt/notesSlides/notesSlide12.xml" Id="R43a6ff0496ad4e9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ca43321fdea4dfe" /><Relationship Type="http://schemas.openxmlformats.org/officeDocument/2006/relationships/notesSlide" Target="/ppt/notesSlides/notesSlide13.xml" Id="Rea472ec28a2a41e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df02a8d68ba4960" /><Relationship Type="http://schemas.openxmlformats.org/officeDocument/2006/relationships/notesSlide" Target="/ppt/notesSlides/notesSlide14.xml" Id="Rf8281eec2fb64d14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49c2d21d5e54381" /><Relationship Type="http://schemas.openxmlformats.org/officeDocument/2006/relationships/image" Target="/ppt/media/image.jpeg" Id="Rdedf5f1e041541fe" /><Relationship Type="http://schemas.openxmlformats.org/officeDocument/2006/relationships/notesSlide" Target="/ppt/notesSlides/notesSlide15.xml" Id="R0a2645b9f72e47b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4464a43b94d4653" /><Relationship Type="http://schemas.openxmlformats.org/officeDocument/2006/relationships/notesSlide" Target="/ppt/notesSlides/notesSlide16.xml" Id="Rc3b8cd4454af42e6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0d5295f5a9a4b52" /><Relationship Type="http://schemas.openxmlformats.org/officeDocument/2006/relationships/notesSlide" Target="/ppt/notesSlides/notesSlide17.xml" Id="R638c1a188fd94ba2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20f763938d4479c" /><Relationship Type="http://schemas.openxmlformats.org/officeDocument/2006/relationships/notesSlide" Target="/ppt/notesSlides/notesSlide18.xml" Id="R164378c6daf8437c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5a1fdda9c214937" /><Relationship Type="http://schemas.openxmlformats.org/officeDocument/2006/relationships/notesSlide" Target="/ppt/notesSlides/notesSlide19.xml" Id="R7d1d276902d64e5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5013038f3f341c5" /><Relationship Type="http://schemas.openxmlformats.org/officeDocument/2006/relationships/hyperlink" Target="https://digital.library.unt.edu/ark:/67531/metadc709579/m1/7/" TargetMode="External" Id="Rd6ad523c10a44473" /><Relationship Type="http://schemas.openxmlformats.org/officeDocument/2006/relationships/hyperlink" Target="https://pure.tue.nl/ws/portalfiles/portal/125712872/B_Dassen_Graduation_report_TUE.pdf" TargetMode="External" Id="R3c5b72f9c1604fec" /><Relationship Type="http://schemas.openxmlformats.org/officeDocument/2006/relationships/hyperlink" Target="https://euvlsymposium.lbl.gov/pdf/2007/ET-08-Harned.pdf" TargetMode="External" Id="Ra401389157f34242" /><Relationship Type="http://schemas.openxmlformats.org/officeDocument/2006/relationships/hyperlink" Target="https://www.asml.com/en/products/euv-lithography-systems" TargetMode="External" Id="Re5b1019b457049d9" /><Relationship Type="http://schemas.openxmlformats.org/officeDocument/2006/relationships/hyperlink" Target="https://www.asml.com/en/company/stories/2024/5-things-high-na-euv" TargetMode="External" Id="Ra4eeec03b904430e" /><Relationship Type="http://schemas.openxmlformats.org/officeDocument/2006/relationships/notesSlide" Target="/ppt/notesSlides/notesSlide20.xml" Id="Rdf27b0248c734ca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4283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38E5B0-391D-4B0C-A6B9-F3452B3DB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10953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3150" b="1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150" b="1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rPr>
              <a:t>灵敏度矩阵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E77EC3-7113-47C7-86C3-D88AEC02C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43075"/>
            <a:ext cx="106680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4050" b="1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4050" b="1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4050" b="1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rPr>
              <a:t>一张影响表，</a:t>
            </a:r>
          </a:p>
          <a:p xmlns:a="http://schemas.openxmlformats.org/drawingml/2006/main">
            <a:pPr algn="l">
              <a:defRPr sz="4050" b="1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4050" b="1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rPr>
              <a:t>看懂误差怎样被补偿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3F3B68-CE4D-494F-9A7C-E16049FBC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14825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2325" b="0">
                <a:solidFill>
                  <a:srgbClr val="BDDEE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BDDEE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325" b="0">
                <a:solidFill>
                  <a:srgbClr val="BDDEE0"/>
                </a:solidFill>
                <a:latin typeface="Arial Unicode MS"/>
                <a:ea typeface="Arial Unicode MS"/>
                <a:cs typeface="Arial Unicode MS"/>
              </a:rPr>
              <a:t>通用例子 · DLM / SLM · EUV 物方非远心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6296B7-F1B5-47BE-A505-44D316D4F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00725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BDDEE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BDDEE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BDDEE0"/>
                </a:solidFill>
                <a:latin typeface="Arial Unicode MS"/>
                <a:ea typeface="Arial Unicode MS"/>
                <a:cs typeface="Arial Unicode MS"/>
              </a:rPr>
              <a:t>20 页入门版 · 2026.10.12</a:t>
            </a:r>
          </a:p>
        </p:txBody>
      </p:sp>
    </p:spTree>
    <p:extLst>
      <p:ext uri="{BB962C8B-B14F-4D97-AF65-F5344CB8AC3E}">
        <p14:creationId xmlns:p14="http://schemas.microsoft.com/office/powerpoint/2010/main" val="38447843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B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cxnSp>
        <p:nvCxn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344083-9B7C-4332-8C88-457448DA337D}"/>
              </a:ext>
            </a:extLst>
          </p:cNvPr>
          <p:cNvCxnSpPr>
            <a:stCxn xmlns:a="http://schemas.openxmlformats.org/drawingml/2006/main" id="4" idx="3"/>
            <a:endCxn xmlns:a="http://schemas.openxmlformats.org/drawingml/2006/main" id="5" idx="1"/>
          </p:cNvCxnSpPr>
          <p:nvPr/>
        </p:nvCxnSpPr>
        <p:spPr>
          <a:xfrm xmlns:a="http://schemas.openxmlformats.org/drawingml/2006/main">
            <a:off x="7524750" y="2447925"/>
            <a:ext cx="1190625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087E83"/>
            </a:solidFill>
            <a:headEnd type="none" w="med" len="med"/>
            <a:tailEnd type="arrow" w="med" len="med"/>
          </a:ln>
        </p:spPr>
      </p:cxnSp>
      <p:cxnSp>
        <p:nvCxn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240127-239B-44C5-9006-1E25C78FF2BB}"/>
              </a:ext>
            </a:extLst>
          </p:cNvPr>
          <p:cNvCxnSpPr>
            <a:stCxn xmlns:a="http://schemas.openxmlformats.org/drawingml/2006/main" id="3" idx="3"/>
            <a:endCxn xmlns:a="http://schemas.openxmlformats.org/drawingml/2006/main" id="4" idx="1"/>
          </p:cNvCxnSpPr>
          <p:nvPr/>
        </p:nvCxnSpPr>
        <p:spPr>
          <a:xfrm xmlns:a="http://schemas.openxmlformats.org/drawingml/2006/main">
            <a:off x="3467100" y="2447925"/>
            <a:ext cx="12001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087E83"/>
            </a:solidFill>
            <a:headEnd type="none" w="med" len="med"/>
            <a:tailEnd type="arrow" w="med" len="med"/>
          </a:ln>
        </p:spPr>
      </p:cxn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91D271-4B30-4C8B-B2BB-FF74F116C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10953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31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1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灵敏度矩阵，就是一张“影响表”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BD67C5-40B4-4F43-A8DE-7AD56BD5F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2460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r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6549F3-C403-4520-A009-97F7E777F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28800"/>
            <a:ext cx="2857500" cy="1238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2F3"/>
          </a:solidFill>
          <a:ln xmlns:a="http://schemas.openxmlformats.org/drawingml/2006/main" w="9525">
            <a:solidFill>
              <a:srgbClr val="D2DDE5"/>
            </a:solidFill>
          </a:ln>
        </p:spPr>
        <p:txBody>
          <a:bodyPr xmlns:a="http://schemas.openxmlformats.org/drawingml/2006/main" lIns="114300" tIns="114300" rIns="114300" bIns="114300" anchor="ctr">
            <a:noAutofit/>
          </a:bodyPr>
          <a:lstStyle xmlns:a="http://schemas.openxmlformats.org/drawingml/2006/main">
            <a:def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调一个旋钮</a:t>
            </a:r>
          </a:p>
          <a:p xmlns:a="http://schemas.openxmlformats.org/drawingml/2006/main">
            <a: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输入改变一点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5FF147-8B73-46F0-B6F3-161644280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1828800"/>
            <a:ext cx="2857500" cy="1238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3"/>
          </a:solidFill>
          <a:ln xmlns:a="http://schemas.openxmlformats.org/drawingml/2006/main" w="9525">
            <a:solidFill>
              <a:srgbClr val="D2DDE5"/>
            </a:solidFill>
          </a:ln>
        </p:spPr>
        <p:txBody>
          <a:bodyPr xmlns:a="http://schemas.openxmlformats.org/drawingml/2006/main" lIns="114300" tIns="114300" rIns="114300" bIns="114300" anchor="ctr">
            <a:noAutofit/>
          </a:bodyPr>
          <a:lstStyle xmlns:a="http://schemas.openxmlformats.org/drawingml/2006/main">
            <a:defPPr algn="ctr">
              <a:defRPr sz="1950" b="1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rPr>
              <a:t>影响表</a:t>
            </a:r>
          </a:p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rPr>
              <a:t>谁跟着变、变多少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33AA0C-B825-4F97-A02B-D83F1129A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1828800"/>
            <a:ext cx="2857500" cy="1238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2F3"/>
          </a:solidFill>
          <a:ln xmlns:a="http://schemas.openxmlformats.org/drawingml/2006/main" w="9525">
            <a:solidFill>
              <a:srgbClr val="D2DDE5"/>
            </a:solidFill>
          </a:ln>
        </p:spPr>
        <p:txBody>
          <a:bodyPr xmlns:a="http://schemas.openxmlformats.org/drawingml/2006/main" lIns="114300" tIns="114300" rIns="114300" bIns="114300" anchor="ctr">
            <a:noAutofit/>
          </a:bodyPr>
          <a:lstStyle xmlns:a="http://schemas.openxmlformats.org/drawingml/2006/main">
            <a:def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看几个结果</a:t>
            </a:r>
          </a:p>
          <a:p xmlns:a="http://schemas.openxmlformats.org/drawingml/2006/main">
            <a: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输出怎样改变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51E244-A5C0-45AB-8452-34C3CEC25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7670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2400" b="0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2400" b="0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400" b="0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不是一个旋钮只管一件事：它可能同时影响几个结果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F4B906-8B71-4B29-9FF6-3E10AD3F0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72200"/>
            <a:ext cx="10239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rPr>
              <a:t>“灵敏度”说的是变化率；小范围内可用这张表预测变化</a:t>
            </a:r>
          </a:p>
        </p:txBody>
      </p:sp>
    </p:spTree>
    <p:extLst>
      <p:ext uri="{BB962C8B-B14F-4D97-AF65-F5344CB8AC3E}">
        <p14:creationId xmlns:p14="http://schemas.microsoft.com/office/powerpoint/2010/main" val="20216426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B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C35D39-C8B6-479C-8B80-82EB1A420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10953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31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1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读表：一列看旋钮，一行看误差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5823FB-C2F7-43C3-AB7B-6190985F0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2460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r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rPr>
              <a:t>03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A79F30-C4FE-47AE-BDB3-42BFF33B3315}"/>
              </a:ext>
            </a:extLst>
          </p:cNvPr>
          <p:cNvGraphicFramePr/>
          <p:nvPr/>
        </p:nvGraphicFramePr>
        <p:xfrm>
          <a:off xmlns:a="http://schemas.openxmlformats.org/drawingml/2006/main" x="609600" y="1743075"/>
          <a:ext xmlns:a="http://schemas.openxmlformats.org/drawingml/2006/main" cx="10972800" cy="25050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381500"/>
                <a:gridCol w="3295650"/>
                <a:gridCol w="3295650"/>
              </a:tblGrid>
              <a:tr h="835025"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400" b="1">
                          <a:solidFill>
                            <a:srgbClr val="FFFFFF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误差的变化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2DDE5"/>
                      </a:solidFill>
                      <a:prstDash val="solid"/>
                    </a:lnL>
                    <a:lnR w="9525">
                      <a:solidFill>
                        <a:srgbClr val="D2DDE5"/>
                      </a:solidFill>
                      <a:prstDash val="solid"/>
                    </a:lnR>
                    <a:lnT w="9525">
                      <a:solidFill>
                        <a:srgbClr val="D2DDE5"/>
                      </a:solidFill>
                      <a:prstDash val="solid"/>
                    </a:lnT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14283E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400" b="1">
                          <a:solidFill>
                            <a:srgbClr val="FFFFFF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A 调 +1 格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T w="9525">
                      <a:solidFill>
                        <a:srgbClr val="D2DDE5"/>
                      </a:solidFill>
                      <a:prstDash val="solid"/>
                    </a:lnT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14283E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400" b="1">
                          <a:solidFill>
                            <a:srgbClr val="FFFFFF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B 调 +1 格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T w="9525">
                      <a:solidFill>
                        <a:srgbClr val="D2DDE5"/>
                      </a:solidFill>
                      <a:prstDash val="solid"/>
                    </a:lnT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14283E"/>
                    </a:solidFill>
                  </a:tcPr>
                </a:tc>
              </a:tr>
              <a:tr h="835025"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400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离焦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2DDE5"/>
                      </a:solidFill>
                      <a:prstDash val="solid"/>
                    </a:lnL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400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+2 nm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400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+1 nm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35025"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400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像散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2DDE5"/>
                      </a:solidFill>
                      <a:prstDash val="solid"/>
                    </a:lnL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0F5F7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400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+1 nm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0F5F7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400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−2 nm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0F5F7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E5C31B-3104-4F55-AC6C-2D3EF727F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38675"/>
            <a:ext cx="10953750" cy="1152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2325" b="0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325" b="0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看一列：一个旋钮会影响哪些误差</a:t>
            </a:r>
          </a:p>
          <a:p xmlns:a="http://schemas.openxmlformats.org/drawingml/2006/main">
            <a:pPr algn="l">
              <a:defRPr sz="2325" b="0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325" b="0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看一行：一个误差会受到哪些旋钮影响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67FD64-7673-438D-9CE5-E630FEEE8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72200"/>
            <a:ext cx="10239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rPr>
              <a:t>教学构造 · “一格”代表一个定义好的小调节量；正负号表示方向</a:t>
            </a:r>
          </a:p>
        </p:txBody>
      </p:sp>
    </p:spTree>
    <p:extLst>
      <p:ext uri="{BB962C8B-B14F-4D97-AF65-F5344CB8AC3E}">
        <p14:creationId xmlns:p14="http://schemas.microsoft.com/office/powerpoint/2010/main" val="91110639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B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ADB5CA-EBA0-449C-A611-76CC28805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10953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31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1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一起调：把两列贡献加起来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2BE6CC-76D8-4E1E-A8DB-7B6DEC281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2460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r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D7506B-F062-4A44-B040-F12AF265A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0175"/>
            <a:ext cx="10953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2400" b="0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2400" b="0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400" b="0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A 调 +1 格，B 也调 +1 格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FEBAD0-8149-4AEB-B106-E0CE7E50514F}"/>
              </a:ext>
            </a:extLst>
          </p:cNvPr>
          <p:cNvGraphicFramePr/>
          <p:nvPr/>
        </p:nvGraphicFramePr>
        <p:xfrm>
          <a:off xmlns:a="http://schemas.openxmlformats.org/drawingml/2006/main" x="609600" y="2647950"/>
          <a:ext xmlns:a="http://schemas.openxmlformats.org/drawingml/2006/main" cx="10972800" cy="2476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571750"/>
                <a:gridCol w="2800350"/>
                <a:gridCol w="2800350"/>
                <a:gridCol w="2800350"/>
              </a:tblGrid>
              <a:tr h="825500"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250" b="1">
                          <a:solidFill>
                            <a:srgbClr val="FFFFFF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误差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2DDE5"/>
                      </a:solidFill>
                      <a:prstDash val="solid"/>
                    </a:lnL>
                    <a:lnR w="9525">
                      <a:solidFill>
                        <a:srgbClr val="D2DDE5"/>
                      </a:solidFill>
                      <a:prstDash val="solid"/>
                    </a:lnR>
                    <a:lnT w="9525">
                      <a:solidFill>
                        <a:srgbClr val="D2DDE5"/>
                      </a:solidFill>
                      <a:prstDash val="solid"/>
                    </a:lnT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14283E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250" b="1">
                          <a:solidFill>
                            <a:srgbClr val="FFFFFF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A 的贡献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T w="9525">
                      <a:solidFill>
                        <a:srgbClr val="D2DDE5"/>
                      </a:solidFill>
                      <a:prstDash val="solid"/>
                    </a:lnT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14283E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250" b="1">
                          <a:solidFill>
                            <a:srgbClr val="FFFFFF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B 的贡献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T w="9525">
                      <a:solidFill>
                        <a:srgbClr val="D2DDE5"/>
                      </a:solidFill>
                      <a:prstDash val="solid"/>
                    </a:lnT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14283E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250" b="1">
                          <a:solidFill>
                            <a:srgbClr val="FFFFFF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合计变化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T w="9525">
                      <a:solidFill>
                        <a:srgbClr val="D2DDE5"/>
                      </a:solidFill>
                      <a:prstDash val="solid"/>
                    </a:lnT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14283E"/>
                    </a:solidFill>
                  </a:tcPr>
                </a:tc>
              </a:tr>
              <a:tr h="825500"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250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离焦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2DDE5"/>
                      </a:solidFill>
                      <a:prstDash val="solid"/>
                    </a:lnL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250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+2 nm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250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+1 nm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250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+3 nm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25500"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250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像散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2DDE5"/>
                      </a:solidFill>
                      <a:prstDash val="solid"/>
                    </a:lnL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0F5F7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250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+1 nm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0F5F7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250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−2 nm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0F5F7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250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−1 nm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0F5F7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E9DEA2-773E-4612-B1F9-4ECDFD6C3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72200"/>
            <a:ext cx="10239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rPr>
              <a:t>“乘上调节量，再把贡献相加”，就是一次正向预测</a:t>
            </a:r>
          </a:p>
        </p:txBody>
      </p:sp>
    </p:spTree>
    <p:extLst>
      <p:ext uri="{BB962C8B-B14F-4D97-AF65-F5344CB8AC3E}">
        <p14:creationId xmlns:p14="http://schemas.microsoft.com/office/powerpoint/2010/main" val="131450416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B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22881D-410B-4094-B3E7-8C45C31A6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10953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31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1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补偿例子：让原来的误差降下来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99CB20-B32D-4F92-BCD9-48D54AC3A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2460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r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D24428-2174-4020-8750-AB33F63AB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76350"/>
            <a:ext cx="10953750" cy="1152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2325" b="0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325" b="0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原来：离焦 +5 nm，像散 0 nm</a:t>
            </a:r>
          </a:p>
          <a:p xmlns:a="http://schemas.openxmlformats.org/drawingml/2006/main">
            <a:pPr algn="l">
              <a:defRPr sz="2325" b="0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325" b="0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选择：A 调 −2 格，B 调 −1 格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DFA4BE-24D8-48BF-AF96-65A6D6BA1292}"/>
              </a:ext>
            </a:extLst>
          </p:cNvPr>
          <p:cNvGraphicFramePr/>
          <p:nvPr/>
        </p:nvGraphicFramePr>
        <p:xfrm>
          <a:off xmlns:a="http://schemas.openxmlformats.org/drawingml/2006/main" x="609600" y="2952750"/>
          <a:ext xmlns:a="http://schemas.openxmlformats.org/drawingml/2006/main" cx="10972800" cy="24288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143125"/>
                <a:gridCol w="2143125"/>
                <a:gridCol w="2333625"/>
                <a:gridCol w="2333625"/>
                <a:gridCol w="2019300"/>
              </a:tblGrid>
              <a:tr h="809625"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175" b="1">
                          <a:solidFill>
                            <a:srgbClr val="FFFFFF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误差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2DDE5"/>
                      </a:solidFill>
                      <a:prstDash val="solid"/>
                    </a:lnL>
                    <a:lnR w="9525">
                      <a:solidFill>
                        <a:srgbClr val="D2DDE5"/>
                      </a:solidFill>
                      <a:prstDash val="solid"/>
                    </a:lnR>
                    <a:lnT w="9525">
                      <a:solidFill>
                        <a:srgbClr val="D2DDE5"/>
                      </a:solidFill>
                      <a:prstDash val="solid"/>
                    </a:lnT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14283E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175" b="1">
                          <a:solidFill>
                            <a:srgbClr val="FFFFFF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原来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T w="9525">
                      <a:solidFill>
                        <a:srgbClr val="D2DDE5"/>
                      </a:solidFill>
                      <a:prstDash val="solid"/>
                    </a:lnT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14283E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175" b="1">
                          <a:solidFill>
                            <a:srgbClr val="FFFFFF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A 调 −2 格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T w="9525">
                      <a:solidFill>
                        <a:srgbClr val="D2DDE5"/>
                      </a:solidFill>
                      <a:prstDash val="solid"/>
                    </a:lnT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14283E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175" b="1">
                          <a:solidFill>
                            <a:srgbClr val="FFFFFF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B 调 −1 格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T w="9525">
                      <a:solidFill>
                        <a:srgbClr val="D2DDE5"/>
                      </a:solidFill>
                      <a:prstDash val="solid"/>
                    </a:lnT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14283E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175" b="1">
                          <a:solidFill>
                            <a:srgbClr val="FFFFFF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最后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T w="9525">
                      <a:solidFill>
                        <a:srgbClr val="D2DDE5"/>
                      </a:solidFill>
                      <a:prstDash val="solid"/>
                    </a:lnT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14283E"/>
                    </a:solidFill>
                  </a:tcPr>
                </a:tc>
              </a:tr>
              <a:tr h="809625"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175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离焦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2DDE5"/>
                      </a:solidFill>
                      <a:prstDash val="solid"/>
                    </a:lnL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175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+5 nm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175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−4 nm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175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−1 nm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175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0 nm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09625"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175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像散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2DDE5"/>
                      </a:solidFill>
                      <a:prstDash val="solid"/>
                    </a:lnL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0F5F7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175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0 nm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0F5F7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175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−2 nm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0F5F7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175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+2 nm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0F5F7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175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0 nm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0F5F7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E64545-1790-4017-87B4-47C7CDDED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72200"/>
            <a:ext cx="10239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rPr>
              <a:t>真实机器由程序联合求调节量；这里用小数字把计算过程看清楚</a:t>
            </a:r>
          </a:p>
        </p:txBody>
      </p:sp>
    </p:spTree>
    <p:extLst>
      <p:ext uri="{BB962C8B-B14F-4D97-AF65-F5344CB8AC3E}">
        <p14:creationId xmlns:p14="http://schemas.microsoft.com/office/powerpoint/2010/main" val="206951117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B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cxnSp>
        <p:nvCxn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D5C093-E068-4420-A507-4AC141B29141}"/>
              </a:ext>
            </a:extLst>
          </p:cNvPr>
          <p:cNvCxnSpPr>
            <a:stCxn xmlns:a="http://schemas.openxmlformats.org/drawingml/2006/main" id="4" idx="3"/>
            <a:endCxn xmlns:a="http://schemas.openxmlformats.org/drawingml/2006/main" id="5" idx="1"/>
          </p:cNvCxnSpPr>
          <p:nvPr/>
        </p:nvCxnSpPr>
        <p:spPr>
          <a:xfrm xmlns:a="http://schemas.openxmlformats.org/drawingml/2006/main">
            <a:off x="7315200" y="2271713"/>
            <a:ext cx="619125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087E83"/>
            </a:solidFill>
            <a:headEnd type="none" w="med" len="med"/>
            <a:tailEnd type="arrow" w="med" len="med"/>
          </a:ln>
        </p:spPr>
      </p:cxnSp>
      <p:cxnSp>
        <p:nvCxn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8CCA50-8459-4D6F-8441-E3E0AC94D50F}"/>
              </a:ext>
            </a:extLst>
          </p:cNvPr>
          <p:cNvCxnSpPr>
            <a:stCxn xmlns:a="http://schemas.openxmlformats.org/drawingml/2006/main" id="3" idx="3"/>
            <a:endCxn xmlns:a="http://schemas.openxmlformats.org/drawingml/2006/main" id="4" idx="1"/>
          </p:cNvCxnSpPr>
          <p:nvPr/>
        </p:nvCxnSpPr>
        <p:spPr>
          <a:xfrm xmlns:a="http://schemas.openxmlformats.org/drawingml/2006/main">
            <a:off x="3657600" y="2271713"/>
            <a:ext cx="6096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087E83"/>
            </a:solidFill>
            <a:headEnd type="none" w="med" len="med"/>
            <a:tailEnd type="arrow" w="med" len="med"/>
          </a:ln>
        </p:spPr>
      </p:cxn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F230C7-4CFC-4ACF-BE9A-D31FED9FF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10953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31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1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为什么不能一个旋钮一个旋钮地“凭感觉修”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68F5C2-4ECD-46A2-99EE-04C54420C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2460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r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A9B242-1535-4707-A439-D2571D84C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66875"/>
            <a:ext cx="3048000" cy="1209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2F3"/>
          </a:solidFill>
          <a:ln xmlns:a="http://schemas.openxmlformats.org/drawingml/2006/main" w="9525">
            <a:solidFill>
              <a:srgbClr val="D2DDE5"/>
            </a:solidFill>
          </a:ln>
        </p:spPr>
        <p:txBody>
          <a:bodyPr xmlns:a="http://schemas.openxmlformats.org/drawingml/2006/main" lIns="114300" tIns="114300" rIns="114300" bIns="114300" anchor="ctr">
            <a:noAutofit/>
          </a:bodyPr>
          <a:lstStyle xmlns:a="http://schemas.openxmlformats.org/drawingml/2006/main">
            <a:def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只盯着离焦</a:t>
            </a:r>
          </a:p>
          <a:p xmlns:a="http://schemas.openxmlformats.org/drawingml/2006/main">
            <a: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调 A 修掉它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2F2474-4D47-4EB1-AA29-8F453F8AA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1666875"/>
            <a:ext cx="3048000" cy="1209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2F3"/>
          </a:solidFill>
          <a:ln xmlns:a="http://schemas.openxmlformats.org/drawingml/2006/main" w="9525">
            <a:solidFill>
              <a:srgbClr val="D2DDE5"/>
            </a:solidFill>
          </a:ln>
        </p:spPr>
        <p:txBody>
          <a:bodyPr xmlns:a="http://schemas.openxmlformats.org/drawingml/2006/main" lIns="114300" tIns="114300" rIns="114300" bIns="114300" anchor="ctr">
            <a:noAutofit/>
          </a:bodyPr>
          <a:lstStyle xmlns:a="http://schemas.openxmlformats.org/drawingml/2006/main">
            <a:def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像散也被改变</a:t>
            </a:r>
          </a:p>
          <a:p xmlns:a="http://schemas.openxmlformats.org/drawingml/2006/main">
            <a: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出现另一项误差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C5F882-C277-4E9E-991C-450319DE4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34325" y="1666875"/>
            <a:ext cx="3629025" cy="1209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2F3"/>
          </a:solidFill>
          <a:ln xmlns:a="http://schemas.openxmlformats.org/drawingml/2006/main" w="9525">
            <a:solidFill>
              <a:srgbClr val="D2DDE5"/>
            </a:solidFill>
          </a:ln>
        </p:spPr>
        <p:txBody>
          <a:bodyPr xmlns:a="http://schemas.openxmlformats.org/drawingml/2006/main" lIns="114300" tIns="114300" rIns="114300" bIns="114300" anchor="ctr">
            <a:noAutofit/>
          </a:bodyPr>
          <a:lstStyle xmlns:a="http://schemas.openxmlformats.org/drawingml/2006/main">
            <a:def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再调 B 修像散</a:t>
            </a:r>
          </a:p>
          <a:p xmlns:a="http://schemas.openxmlformats.org/drawingml/2006/main">
            <a: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离焦又跟着变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9E98B7-29EC-4319-B5FA-76229BC16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62400"/>
            <a:ext cx="1095375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2625" b="0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625" b="0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灵敏度矩阵把这些交叉影响一起放进计算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918F37-E22D-4736-9C9B-BBCCEBC62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72200"/>
            <a:ext cx="10239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rPr>
              <a:t>耦合 = 调一个输入，会同时影响多个输出</a:t>
            </a:r>
          </a:p>
        </p:txBody>
      </p:sp>
    </p:spTree>
    <p:extLst>
      <p:ext uri="{BB962C8B-B14F-4D97-AF65-F5344CB8AC3E}">
        <p14:creationId xmlns:p14="http://schemas.microsoft.com/office/powerpoint/2010/main" val="189607667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AFB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F2D109-6484-4BC7-BA3D-B14D084E2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10953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31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1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影响表怎样得到：调一点，再看差多少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6CD025-4902-42F9-906C-257254EBD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2460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r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rPr>
              <a:t>07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24797E-90A5-443C-B1E0-99281612541A}"/>
              </a:ext>
            </a:extLst>
          </p:cNvPr>
          <p:cNvGraphicFramePr/>
          <p:nvPr/>
        </p:nvGraphicFramePr>
        <p:xfrm>
          <a:off xmlns:a="http://schemas.openxmlformats.org/drawingml/2006/main" x="609600" y="1771650"/>
          <a:ext xmlns:a="http://schemas.openxmlformats.org/drawingml/2006/main" cx="10972800" cy="29051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334000"/>
                <a:gridCol w="2819400"/>
                <a:gridCol w="2819400"/>
              </a:tblGrid>
              <a:tr h="726281"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250" b="1">
                          <a:solidFill>
                            <a:srgbClr val="FFFFFF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状态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2DDE5"/>
                      </a:solidFill>
                      <a:prstDash val="solid"/>
                    </a:lnL>
                    <a:lnR w="9525">
                      <a:solidFill>
                        <a:srgbClr val="D2DDE5"/>
                      </a:solidFill>
                      <a:prstDash val="solid"/>
                    </a:lnR>
                    <a:lnT w="9525">
                      <a:solidFill>
                        <a:srgbClr val="D2DDE5"/>
                      </a:solidFill>
                      <a:prstDash val="solid"/>
                    </a:lnT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14283E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250" b="1">
                          <a:solidFill>
                            <a:srgbClr val="FFFFFF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离焦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T w="9525">
                      <a:solidFill>
                        <a:srgbClr val="D2DDE5"/>
                      </a:solidFill>
                      <a:prstDash val="solid"/>
                    </a:lnT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14283E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250" b="1">
                          <a:solidFill>
                            <a:srgbClr val="FFFFFF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像散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T w="9525">
                      <a:solidFill>
                        <a:srgbClr val="D2DDE5"/>
                      </a:solidFill>
                      <a:prstDash val="solid"/>
                    </a:lnT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14283E"/>
                    </a:solidFill>
                  </a:tcPr>
                </a:tc>
              </a:tr>
              <a:tr h="726281"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250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调节前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2DDE5"/>
                      </a:solidFill>
                      <a:prstDash val="solid"/>
                    </a:lnL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250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4 nm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250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2 nm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26281"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250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只把 A 调 +1 格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2DDE5"/>
                      </a:solidFill>
                      <a:prstDash val="solid"/>
                    </a:lnL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0F5F7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250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6 nm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0F5F7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250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3 nm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0F5F7"/>
                    </a:solidFill>
                  </a:tcPr>
                </a:tc>
              </a:tr>
              <a:tr h="726281"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250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前后变化 → A 这一列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2DDE5"/>
                      </a:solidFill>
                      <a:prstDash val="solid"/>
                    </a:lnL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250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+2 nm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250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+1 nm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07FF00-C380-46FB-A72A-B0DAFA4F7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673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2250" b="0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2250" b="0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0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恢复原状态，再用同样方法测 B；一次只改变一个输入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AB0DD5-41FF-4B70-8B3C-7CDF1F358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72200"/>
            <a:ext cx="10239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rPr>
              <a:t>用小步长，多测几次；影响表也可以来自经过验证的仿真</a:t>
            </a:r>
          </a:p>
        </p:txBody>
      </p:sp>
    </p:spTree>
    <p:extLst>
      <p:ext uri="{BB962C8B-B14F-4D97-AF65-F5344CB8AC3E}">
        <p14:creationId xmlns:p14="http://schemas.microsoft.com/office/powerpoint/2010/main" val="166777134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B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cxnSp>
        <p:nvCxn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88BA12-D103-4939-AF87-8E310040E5F8}"/>
              </a:ext>
            </a:extLst>
          </p:cNvPr>
          <p:cNvCxnSpPr>
            <a:stCxn xmlns:a="http://schemas.openxmlformats.org/drawingml/2006/main" id="5" idx="0"/>
            <a:endCxn xmlns:a="http://schemas.openxmlformats.org/drawingml/2006/main" id="3" idx="3"/>
          </p:cNvCxnSpPr>
          <p:nvPr/>
        </p:nvCxnSpPr>
        <p:spPr>
          <a:xfrm xmlns:a="http://schemas.openxmlformats.org/drawingml/2006/main" flipH="1" flipV="1">
            <a:off x="7715250" y="2200275"/>
            <a:ext cx="1738313" cy="1514475"/>
          </a:xfrm>
          <a:prstGeom xmlns:a="http://schemas.openxmlformats.org/drawingml/2006/main" prst="bentConnector5">
            <a:avLst>
              <a:gd name="adj1" fmla="val 0"/>
              <a:gd name="adj2" fmla="val 15094"/>
              <a:gd name="adj3" fmla="val 86849"/>
            </a:avLst>
          </a:prstGeom>
          <a:ln xmlns:a="http://schemas.openxmlformats.org/drawingml/2006/main" w="19050">
            <a:solidFill>
              <a:srgbClr val="087E83"/>
            </a:solidFill>
            <a:headEnd type="none" w="med" len="med"/>
            <a:tailEnd type="none" w="med" len="med"/>
          </a:ln>
        </p:spPr>
      </p:cxnSp>
      <p:cxnSp>
        <p:nvCxn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A5ED46-37A1-4F78-8489-585D36D8FDA7}"/>
              </a:ext>
            </a:extLst>
          </p:cNvPr>
          <p:cNvCxnSpPr>
            <a:stCxn xmlns:a="http://schemas.openxmlformats.org/drawingml/2006/main" id="4" idx="0"/>
            <a:endCxn xmlns:a="http://schemas.openxmlformats.org/drawingml/2006/main" id="3" idx="1"/>
          </p:cNvCxnSpPr>
          <p:nvPr/>
        </p:nvCxnSpPr>
        <p:spPr>
          <a:xfrm xmlns:a="http://schemas.openxmlformats.org/drawingml/2006/main" flipV="1">
            <a:off x="2728913" y="2200275"/>
            <a:ext cx="1738313" cy="1514475"/>
          </a:xfrm>
          <a:prstGeom xmlns:a="http://schemas.openxmlformats.org/drawingml/2006/main" prst="bentConnector5">
            <a:avLst>
              <a:gd name="adj1" fmla="val 0"/>
              <a:gd name="adj2" fmla="val 15094"/>
              <a:gd name="adj3" fmla="val 86849"/>
            </a:avLst>
          </a:prstGeom>
          <a:ln xmlns:a="http://schemas.openxmlformats.org/drawingml/2006/main" w="19050">
            <a:solidFill>
              <a:srgbClr val="087E83"/>
            </a:solidFill>
            <a:headEnd type="none" w="med" len="med"/>
            <a:tailEnd type="none" w="med" len="med"/>
          </a:ln>
        </p:spPr>
      </p:cxn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BFBDD0-5CE8-41DB-9C00-6EAB6C728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10953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31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1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它能预测影响，但不一定能判断原因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8B091D-51C9-4592-8CB0-7627B807A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2460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r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96A555-44A1-4F19-BAC9-F554ED3E5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1724025"/>
            <a:ext cx="3248025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3"/>
          </a:solidFill>
          <a:ln xmlns:a="http://schemas.openxmlformats.org/drawingml/2006/main" w="9525">
            <a:solidFill>
              <a:srgbClr val="D2DDE5"/>
            </a:solidFill>
          </a:ln>
        </p:spPr>
        <p:txBody>
          <a:bodyPr xmlns:a="http://schemas.openxmlformats.org/drawingml/2006/main" lIns="114300" tIns="114300" rIns="114300" bIns="114300" anchor="ctr">
            <a:noAutofit/>
          </a:bodyPr>
          <a:lstStyle xmlns:a="http://schemas.openxmlformats.org/drawingml/2006/main">
            <a:defPPr algn="ctr">
              <a:defRPr sz="1950" b="1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rPr>
              <a:t>测到同样的像移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5FACB9-489C-400B-8580-44D93BA0B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0"/>
            <a:ext cx="4238625" cy="1285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2F3"/>
          </a:solidFill>
          <a:ln xmlns:a="http://schemas.openxmlformats.org/drawingml/2006/main" w="9525">
            <a:solidFill>
              <a:srgbClr val="D2DDE5"/>
            </a:solidFill>
          </a:ln>
        </p:spPr>
        <p:txBody>
          <a:bodyPr xmlns:a="http://schemas.openxmlformats.org/drawingml/2006/main" lIns="114300" tIns="114300" rIns="114300" bIns="114300" anchor="ctr">
            <a:noAutofit/>
          </a:bodyPr>
          <a:lstStyle xmlns:a="http://schemas.openxmlformats.org/drawingml/2006/main">
            <a:def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原因可能是</a:t>
            </a:r>
          </a:p>
          <a:p xmlns:a="http://schemas.openxmlformats.org/drawingml/2006/main">
            <a: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掩模左右移动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74A997-E145-4740-A4F1-A261E4A94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3714750"/>
            <a:ext cx="4238625" cy="1285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2F3"/>
          </a:solidFill>
          <a:ln xmlns:a="http://schemas.openxmlformats.org/drawingml/2006/main" w="9525">
            <a:solidFill>
              <a:srgbClr val="D2DDE5"/>
            </a:solidFill>
          </a:ln>
        </p:spPr>
        <p:txBody>
          <a:bodyPr xmlns:a="http://schemas.openxmlformats.org/drawingml/2006/main" lIns="114300" tIns="114300" rIns="114300" bIns="114300" anchor="ctr">
            <a:noAutofit/>
          </a:bodyPr>
          <a:lstStyle xmlns:a="http://schemas.openxmlformats.org/drawingml/2006/main">
            <a:def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原因也可能是</a:t>
            </a:r>
          </a:p>
          <a:p xmlns:a="http://schemas.openxmlformats.org/drawingml/2006/main">
            <a: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掩模高度改变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F3E4DA-6DCA-4CA0-8731-28F016C99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72100"/>
            <a:ext cx="10953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2250" b="0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2250" b="0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0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两个原因留下相同结果，就需要再测一个能区分它们的量</a:t>
            </a:r>
          </a:p>
        </p:txBody>
      </p:sp>
    </p:spTree>
    <p:extLst>
      <p:ext uri="{BB962C8B-B14F-4D97-AF65-F5344CB8AC3E}">
        <p14:creationId xmlns:p14="http://schemas.microsoft.com/office/powerpoint/2010/main" val="91047687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B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cxnSp>
        <p:nvCxn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83B154-60C2-4E8C-BCA5-B390DDF0503B}"/>
              </a:ext>
            </a:extLst>
          </p:cNvPr>
          <p:cNvCxnSpPr>
            <a:stCxn xmlns:a="http://schemas.openxmlformats.org/drawingml/2006/main" id="4" idx="3"/>
            <a:endCxn xmlns:a="http://schemas.openxmlformats.org/drawingml/2006/main" id="5" idx="1"/>
          </p:cNvCxnSpPr>
          <p:nvPr/>
        </p:nvCxnSpPr>
        <p:spPr>
          <a:xfrm xmlns:a="http://schemas.openxmlformats.org/drawingml/2006/main" flipV="1">
            <a:off x="3895725" y="3371850"/>
            <a:ext cx="2219325" cy="942975"/>
          </a:xfrm>
          <a:prstGeom xmlns:a="http://schemas.openxmlformats.org/drawingml/2006/main" prst="bentConnector3">
            <a:avLst>
              <a:gd name="adj1" fmla="val 50000"/>
            </a:avLst>
          </a:prstGeom>
          <a:ln xmlns:a="http://schemas.openxmlformats.org/drawingml/2006/main" w="19050">
            <a:solidFill>
              <a:srgbClr val="087E83"/>
            </a:solidFill>
            <a:headEnd type="none" w="med" len="med"/>
            <a:tailEnd type="none" w="med" len="med"/>
          </a:ln>
        </p:spPr>
      </p:cxnSp>
      <p:cxnSp>
        <p:nvCxn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1283EC-4A46-43ED-8AB8-A272E0638AB5}"/>
              </a:ext>
            </a:extLst>
          </p:cNvPr>
          <p:cNvCxnSpPr>
            <a:stCxn xmlns:a="http://schemas.openxmlformats.org/drawingml/2006/main" id="3" idx="3"/>
            <a:endCxn xmlns:a="http://schemas.openxmlformats.org/drawingml/2006/main" id="5" idx="1"/>
          </p:cNvCxnSpPr>
          <p:nvPr/>
        </p:nvCxnSpPr>
        <p:spPr>
          <a:xfrm xmlns:a="http://schemas.openxmlformats.org/drawingml/2006/main">
            <a:off x="3895725" y="2295525"/>
            <a:ext cx="2219325" cy="1076325"/>
          </a:xfrm>
          <a:prstGeom xmlns:a="http://schemas.openxmlformats.org/drawingml/2006/main" prst="bentConnector3">
            <a:avLst>
              <a:gd name="adj1" fmla="val 50000"/>
            </a:avLst>
          </a:prstGeom>
          <a:ln xmlns:a="http://schemas.openxmlformats.org/drawingml/2006/main" w="19050">
            <a:solidFill>
              <a:srgbClr val="087E83"/>
            </a:solidFill>
            <a:headEnd type="none" w="med" len="med"/>
            <a:tailEnd type="none" w="med" len="med"/>
          </a:ln>
        </p:spPr>
      </p:cxn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A2394A-E555-4D6E-A176-66E2E8FBF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10953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31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1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波像差：真实波前与理想波前的差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B3AE5D-45E2-49AC-BEBE-F57D19AAA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2460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r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rPr>
              <a:t>09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F4238F-27C0-42A9-BBAE-B58058B51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33550"/>
            <a:ext cx="3286125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2F3"/>
          </a:solidFill>
          <a:ln xmlns:a="http://schemas.openxmlformats.org/drawingml/2006/main" w="9525">
            <a:solidFill>
              <a:srgbClr val="D2DDE5"/>
            </a:solidFill>
          </a:ln>
        </p:spPr>
        <p:txBody>
          <a:bodyPr xmlns:a="http://schemas.openxmlformats.org/drawingml/2006/main" lIns="114300" tIns="114300" rIns="114300" bIns="114300" anchor="ctr">
            <a:noAutofit/>
          </a:bodyPr>
          <a:lstStyle xmlns:a="http://schemas.openxmlformats.org/drawingml/2006/main">
            <a:def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理想参考波前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D5C68B-C1BE-4111-8B0D-A5F3ADAAA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52850"/>
            <a:ext cx="3286125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2F3"/>
          </a:solidFill>
          <a:ln xmlns:a="http://schemas.openxmlformats.org/drawingml/2006/main" w="9525">
            <a:solidFill>
              <a:srgbClr val="D2DDE5"/>
            </a:solidFill>
          </a:ln>
        </p:spPr>
        <p:txBody>
          <a:bodyPr xmlns:a="http://schemas.openxmlformats.org/drawingml/2006/main" lIns="114300" tIns="114300" rIns="114300" bIns="114300" anchor="ctr">
            <a:noAutofit/>
          </a:bodyPr>
          <a:lstStyle xmlns:a="http://schemas.openxmlformats.org/drawingml/2006/main">
            <a:def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真实波前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6BC8FC-BB7B-4C6B-8F3A-2051B9CBE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38425"/>
            <a:ext cx="4381500" cy="1466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3"/>
          </a:solidFill>
          <a:ln xmlns:a="http://schemas.openxmlformats.org/drawingml/2006/main" w="9525">
            <a:solidFill>
              <a:srgbClr val="D2DDE5"/>
            </a:solidFill>
          </a:ln>
        </p:spPr>
        <p:txBody>
          <a:bodyPr xmlns:a="http://schemas.openxmlformats.org/drawingml/2006/main" lIns="114300" tIns="114300" rIns="114300" bIns="114300" anchor="ctr">
            <a:noAutofit/>
          </a:bodyPr>
          <a:lstStyle xmlns:a="http://schemas.openxmlformats.org/drawingml/2006/main">
            <a:defPPr algn="ctr">
              <a:defRPr sz="1950" b="1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rPr>
              <a:t>两者的差</a:t>
            </a:r>
          </a:p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rPr>
              <a:t>就是波像差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8CAFF3-9B42-46B0-A3BD-9429B5B55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86375"/>
            <a:ext cx="10953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2250" b="0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2250" b="0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0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可以先把它想成一张“哪里偏高、哪里偏低”的地形图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AA208F-7EFC-49C2-9DF4-372974A2F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72200"/>
            <a:ext cx="10239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rPr>
              <a:t>光程差常用 nm 表示；具体光路、参考波前与波长必须明确</a:t>
            </a:r>
          </a:p>
        </p:txBody>
      </p:sp>
    </p:spTree>
    <p:extLst>
      <p:ext uri="{BB962C8B-B14F-4D97-AF65-F5344CB8AC3E}">
        <p14:creationId xmlns:p14="http://schemas.microsoft.com/office/powerpoint/2010/main" val="55445347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B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97C6E0-70B8-4FF6-BBCB-825BD1833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10953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31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1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把复杂波前拆成几种常见问题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9244AA-1FB8-4AAB-BDFD-CA5AFB9B7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2460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r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rPr>
              <a:t>10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55CD1D-064D-47AD-BF1A-4B39A254D4BB}"/>
              </a:ext>
            </a:extLst>
          </p:cNvPr>
          <p:cNvGraphicFramePr/>
          <p:nvPr/>
        </p:nvGraphicFramePr>
        <p:xfrm>
          <a:off xmlns:a="http://schemas.openxmlformats.org/drawingml/2006/main" x="609600" y="1752600"/>
          <a:ext xmlns:a="http://schemas.openxmlformats.org/drawingml/2006/main" cx="10972800" cy="31146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381375"/>
                <a:gridCol w="7591425"/>
              </a:tblGrid>
              <a:tr h="778669"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400" b="1">
                          <a:solidFill>
                            <a:srgbClr val="FFFFFF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模式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2DDE5"/>
                      </a:solidFill>
                      <a:prstDash val="solid"/>
                    </a:lnL>
                    <a:lnR w="9525">
                      <a:solidFill>
                        <a:srgbClr val="D2DDE5"/>
                      </a:solidFill>
                      <a:prstDash val="solid"/>
                    </a:lnR>
                    <a:lnT w="9525">
                      <a:solidFill>
                        <a:srgbClr val="D2DDE5"/>
                      </a:solidFill>
                      <a:prstDash val="solid"/>
                    </a:lnT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14283E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400" b="1">
                          <a:solidFill>
                            <a:srgbClr val="FFFFFF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先这样理解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T w="9525">
                      <a:solidFill>
                        <a:srgbClr val="D2DDE5"/>
                      </a:solidFill>
                      <a:prstDash val="solid"/>
                    </a:lnT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14283E"/>
                    </a:solidFill>
                  </a:tcPr>
                </a:tc>
              </a:tr>
              <a:tr h="778669"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400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离焦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2DDE5"/>
                      </a:solidFill>
                      <a:prstDash val="solid"/>
                    </a:lnL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400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聚焦位置偏了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78669"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400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像散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2DDE5"/>
                      </a:solidFill>
                      <a:prstDash val="solid"/>
                    </a:lnL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0F5F7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400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两个方向的聚焦不一样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0F5F7"/>
                    </a:solidFill>
                  </a:tcPr>
                </a:tc>
              </a:tr>
              <a:tr h="778669"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400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彗差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2DDE5"/>
                      </a:solidFill>
                      <a:prstDash val="solid"/>
                    </a:lnL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400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点像可能出现不对称拖尾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AA1059-80E2-4880-AC73-B0B0C4A56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0"/>
            <a:ext cx="10953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2250" b="0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2250" b="0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0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Zernike 系数，就是给这些基本形状记录“各有多少”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A9D7CF-C8E7-4D24-BDD8-52E4AAF2D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72200"/>
            <a:ext cx="10239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rPr>
              <a:t>入门先理解形状和作用；编号、归一化与单位留在具体规范里核对</a:t>
            </a:r>
          </a:p>
        </p:txBody>
      </p:sp>
    </p:spTree>
    <p:extLst>
      <p:ext uri="{BB962C8B-B14F-4D97-AF65-F5344CB8AC3E}">
        <p14:creationId xmlns:p14="http://schemas.microsoft.com/office/powerpoint/2010/main" val="173274364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AFB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87EE8B-1479-4318-9FC5-48739E901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10953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31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1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Manipulator，就是可以用来调节的“旋钮”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2B4C4F-0879-4B19-8C3B-38CBA651F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2460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r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rPr>
              <a:t>11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403AEE-B8ED-476E-AC9B-2C471461D987}"/>
              </a:ext>
            </a:extLst>
          </p:cNvPr>
          <p:cNvGraphicFramePr/>
          <p:nvPr/>
        </p:nvGraphicFramePr>
        <p:xfrm>
          <a:off xmlns:a="http://schemas.openxmlformats.org/drawingml/2006/main" x="609600" y="1628775"/>
          <a:ext xmlns:a="http://schemas.openxmlformats.org/drawingml/2006/main" cx="10972800" cy="3714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10200"/>
                <a:gridCol w="5562600"/>
              </a:tblGrid>
              <a:tr h="619125"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100" b="1">
                          <a:solidFill>
                            <a:srgbClr val="FFFFFF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旋钮类别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2DDE5"/>
                      </a:solidFill>
                      <a:prstDash val="solid"/>
                    </a:lnL>
                    <a:lnR w="9525">
                      <a:solidFill>
                        <a:srgbClr val="D2DDE5"/>
                      </a:solidFill>
                      <a:prstDash val="solid"/>
                    </a:lnR>
                    <a:lnT w="9525">
                      <a:solidFill>
                        <a:srgbClr val="D2DDE5"/>
                      </a:solidFill>
                      <a:prstDash val="solid"/>
                    </a:lnT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14283E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100" b="1">
                          <a:solidFill>
                            <a:srgbClr val="FFFFFF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可能改变什么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T w="9525">
                      <a:solidFill>
                        <a:srgbClr val="D2DDE5"/>
                      </a:solidFill>
                      <a:prstDash val="solid"/>
                    </a:lnT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14283E"/>
                    </a:solidFill>
                  </a:tcPr>
                </a:tc>
              </a:tr>
              <a:tr h="619125"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波长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2DDE5"/>
                      </a:solidFill>
                      <a:prstDash val="solid"/>
                    </a:lnL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光学响应与像差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WS / RS：晶圆台 / 掩模台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2DDE5"/>
                      </a:solidFill>
                      <a:prstDash val="solid"/>
                    </a:lnL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0F5F7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物面或像面的位置、姿态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0F5F7"/>
                    </a:solidFill>
                  </a:tcPr>
                </a:tc>
              </a:tr>
              <a:tr h="619125"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可动光学元件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2DDE5"/>
                      </a:solidFill>
                      <a:prstDash val="solid"/>
                    </a:lnL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元件的间距、偏心或倾斜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受控温度 / 压力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2DDE5"/>
                      </a:solidFill>
                      <a:prstDash val="solid"/>
                    </a:lnL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0F5F7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介质状态或元件形变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0F5F7"/>
                    </a:solidFill>
                  </a:tcPr>
                </a:tc>
              </a:tr>
              <a:tr h="619125"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高阶补偿器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2DDE5"/>
                      </a:solidFill>
                      <a:prstDash val="solid"/>
                    </a:lnL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更复杂的波前形状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326855-8804-4B79-A694-393D6C92C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72200"/>
            <a:ext cx="10239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rPr>
              <a:t>以上是一般功能；DUV 的波长/温压调节关系不能直接照搬到 EUV</a:t>
            </a:r>
          </a:p>
        </p:txBody>
      </p:sp>
    </p:spTree>
    <p:extLst>
      <p:ext uri="{BB962C8B-B14F-4D97-AF65-F5344CB8AC3E}">
        <p14:creationId xmlns:p14="http://schemas.microsoft.com/office/powerpoint/2010/main" val="132315521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B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528C09-0A46-4605-B971-93B226EF7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10953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31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1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DLM / SLM：在什么阶段做补偿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F9B0BF-B979-4D6A-BADF-2BBCCA814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2460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r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rPr>
              <a:t>12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84468E-1628-431F-A2CF-B1C50CA90686}"/>
              </a:ext>
            </a:extLst>
          </p:cNvPr>
          <p:cNvGraphicFramePr/>
          <p:nvPr/>
        </p:nvGraphicFramePr>
        <p:xfrm>
          <a:off xmlns:a="http://schemas.openxmlformats.org/drawingml/2006/main" x="609600" y="1771650"/>
          <a:ext xmlns:a="http://schemas.openxmlformats.org/drawingml/2006/main" cx="10972800" cy="29241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381125"/>
                <a:gridCol w="4667250"/>
                <a:gridCol w="4924425"/>
              </a:tblGrid>
              <a:tr h="731044"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100" b="1">
                          <a:solidFill>
                            <a:srgbClr val="FFFFFF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模型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2DDE5"/>
                      </a:solidFill>
                      <a:prstDash val="solid"/>
                    </a:lnL>
                    <a:lnR w="9525">
                      <a:solidFill>
                        <a:srgbClr val="D2DDE5"/>
                      </a:solidFill>
                      <a:prstDash val="solid"/>
                    </a:lnR>
                    <a:lnT w="9525">
                      <a:solidFill>
                        <a:srgbClr val="D2DDE5"/>
                      </a:solidFill>
                      <a:prstDash val="solid"/>
                    </a:lnT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14283E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100" b="1">
                          <a:solidFill>
                            <a:srgbClr val="FFFFFF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公开文献中的英文全称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T w="9525">
                      <a:solidFill>
                        <a:srgbClr val="D2DDE5"/>
                      </a:solidFill>
                      <a:prstDash val="solid"/>
                    </a:lnT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14283E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100" b="1">
                          <a:solidFill>
                            <a:srgbClr val="FFFFFF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入门理解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T w="9525">
                      <a:solidFill>
                        <a:srgbClr val="D2DDE5"/>
                      </a:solidFill>
                      <a:prstDash val="solid"/>
                    </a:lnT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14283E"/>
                    </a:solidFill>
                  </a:tcPr>
                </a:tc>
              </a:tr>
              <a:tr h="731044"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CLM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2DDE5"/>
                      </a:solidFill>
                      <a:prstDash val="solid"/>
                    </a:lnL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Calibration Lens Model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设备设置 / 校准时调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31044"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DLM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2DDE5"/>
                      </a:solidFill>
                      <a:prstDash val="solid"/>
                    </a:lnL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0F5F7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Driver Lens Model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0F5F7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生产批次期间调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0F5F7"/>
                    </a:solidFill>
                  </a:tcPr>
                </a:tc>
              </a:tr>
              <a:tr h="731044"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SLM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2DDE5"/>
                      </a:solidFill>
                      <a:prstDash val="solid"/>
                    </a:lnL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Scanning Lens Model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曝光扫描期间快速调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779445-16B6-4F31-BBDE-2689CB9E1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95875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2250" b="0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2250" b="0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0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核心方法相似：测误差 → 用影响表 → 求可用旋钮的调节量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69C69B-415E-4256-AE18-01BC76DB4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72200"/>
            <a:ext cx="10239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rPr>
              <a:t>公开 DUV/NXT 用法与所见语境吻合；原材料的全称仍待确认</a:t>
            </a:r>
          </a:p>
        </p:txBody>
      </p:sp>
    </p:spTree>
    <p:extLst>
      <p:ext uri="{BB962C8B-B14F-4D97-AF65-F5344CB8AC3E}">
        <p14:creationId xmlns:p14="http://schemas.microsoft.com/office/powerpoint/2010/main" val="149213795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B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cxnSp>
        <p:nvCxn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3A11F1-9254-451D-9F22-78EE28D0448F}"/>
              </a:ext>
            </a:extLst>
          </p:cNvPr>
          <p:cNvCxnSpPr>
            <a:stCxn xmlns:a="http://schemas.openxmlformats.org/drawingml/2006/main" id="3" idx="3"/>
            <a:endCxn xmlns:a="http://schemas.openxmlformats.org/drawingml/2006/main" id="8" idx="1"/>
          </p:cNvCxnSpPr>
          <p:nvPr/>
        </p:nvCxnSpPr>
        <p:spPr>
          <a:xfrm xmlns:a="http://schemas.openxmlformats.org/drawingml/2006/main">
            <a:off x="3743325" y="3414713"/>
            <a:ext cx="1495425" cy="1695450"/>
          </a:xfrm>
          <a:prstGeom xmlns:a="http://schemas.openxmlformats.org/drawingml/2006/main" prst="bentConnector3">
            <a:avLst>
              <a:gd name="adj1" fmla="val 50000"/>
            </a:avLst>
          </a:prstGeom>
          <a:ln xmlns:a="http://schemas.openxmlformats.org/drawingml/2006/main" w="19050">
            <a:solidFill>
              <a:srgbClr val="087E83"/>
            </a:solidFill>
            <a:headEnd type="none" w="med" len="med"/>
            <a:tailEnd type="none" w="med" len="med"/>
          </a:ln>
        </p:spPr>
      </p:cxnSp>
      <p:cxnSp>
        <p:nvCxn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1640CF-3225-43F8-8113-F1A3A1C2753D}"/>
              </a:ext>
            </a:extLst>
          </p:cNvPr>
          <p:cNvCxnSpPr>
            <a:stCxn xmlns:a="http://schemas.openxmlformats.org/drawingml/2006/main" id="3" idx="3"/>
            <a:endCxn xmlns:a="http://schemas.openxmlformats.org/drawingml/2006/main" id="6" idx="1"/>
          </p:cNvCxnSpPr>
          <p:nvPr/>
        </p:nvCxnSpPr>
        <p:spPr>
          <a:xfrm xmlns:a="http://schemas.openxmlformats.org/drawingml/2006/main">
            <a:off x="3743325" y="3414713"/>
            <a:ext cx="1495425" cy="152400"/>
          </a:xfrm>
          <a:prstGeom xmlns:a="http://schemas.openxmlformats.org/drawingml/2006/main" prst="bentConnector3">
            <a:avLst>
              <a:gd name="adj1" fmla="val 50000"/>
            </a:avLst>
          </a:prstGeom>
          <a:ln xmlns:a="http://schemas.openxmlformats.org/drawingml/2006/main" w="19050">
            <a:solidFill>
              <a:srgbClr val="087E83"/>
            </a:solidFill>
            <a:headEnd type="none" w="med" len="med"/>
            <a:tailEnd type="none" w="med" len="med"/>
          </a:ln>
        </p:spPr>
      </p:cxnSp>
      <p:cxnSp>
        <p:nvCxn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8F119C-CBAC-4191-B3A8-7A1BECF22599}"/>
              </a:ext>
            </a:extLst>
          </p:cNvPr>
          <p:cNvCxnSpPr>
            <a:stCxn xmlns:a="http://schemas.openxmlformats.org/drawingml/2006/main" id="3" idx="3"/>
            <a:endCxn xmlns:a="http://schemas.openxmlformats.org/drawingml/2006/main" id="4" idx="1"/>
          </p:cNvCxnSpPr>
          <p:nvPr/>
        </p:nvCxnSpPr>
        <p:spPr>
          <a:xfrm xmlns:a="http://schemas.openxmlformats.org/drawingml/2006/main" flipV="1">
            <a:off x="3743325" y="2024063"/>
            <a:ext cx="1495425" cy="1390650"/>
          </a:xfrm>
          <a:prstGeom xmlns:a="http://schemas.openxmlformats.org/drawingml/2006/main" prst="bentConnector3">
            <a:avLst>
              <a:gd name="adj1" fmla="val 50000"/>
            </a:avLst>
          </a:prstGeom>
          <a:ln xmlns:a="http://schemas.openxmlformats.org/drawingml/2006/main" w="19050">
            <a:solidFill>
              <a:srgbClr val="087E83"/>
            </a:solidFill>
            <a:headEnd type="none" w="med" len="med"/>
            <a:tailEnd type="none" w="med" len="med"/>
          </a:ln>
        </p:spPr>
      </p:cxn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65CA0E-7DDB-4B16-8757-E54597835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10953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31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1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补偿后还剩下的误差，叫“残差”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71B0E5-140A-487C-A6D8-DCB853A06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2460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r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rPr>
              <a:t>13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0BE084-EB12-4CDC-9770-3D8F8F358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76525"/>
            <a:ext cx="3133725" cy="1476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3"/>
          </a:solidFill>
          <a:ln xmlns:a="http://schemas.openxmlformats.org/drawingml/2006/main" w="9525">
            <a:solidFill>
              <a:srgbClr val="D2DDE5"/>
            </a:solidFill>
          </a:ln>
        </p:spPr>
        <p:txBody>
          <a:bodyPr xmlns:a="http://schemas.openxmlformats.org/drawingml/2006/main" lIns="114300" tIns="114300" rIns="114300" bIns="114300" anchor="ctr">
            <a:noAutofit/>
          </a:bodyPr>
          <a:lstStyle xmlns:a="http://schemas.openxmlformats.org/drawingml/2006/main">
            <a:defPPr algn="ctr">
              <a:defRPr sz="1950" b="1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rPr>
              <a:t>残差</a:t>
            </a:r>
          </a:p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rPr>
              <a:t>补偿后还剩多少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7E427D-A9B0-4995-B15C-6D2D00E9C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581150"/>
            <a:ext cx="6315075" cy="885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2F3"/>
          </a:solidFill>
          <a:ln xmlns:a="http://schemas.openxmlformats.org/drawingml/2006/main" w="9525">
            <a:solidFill>
              <a:srgbClr val="D2DDE5"/>
            </a:solidFill>
          </a:ln>
        </p:spPr>
        <p:txBody>
          <a:bodyPr xmlns:a="http://schemas.openxmlformats.org/drawingml/2006/main" lIns="114300" tIns="114300" rIns="114300" bIns="114300" anchor="ctr">
            <a:noAutofit/>
          </a:bodyPr>
          <a:lstStyle xmlns:a="http://schemas.openxmlformats.org/drawingml/2006/main">
            <a:def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没有能修那种形状的旋钮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19A3B7-CB7A-4E86-B9F4-14654E360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124200"/>
            <a:ext cx="6315075" cy="885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2F3"/>
          </a:solidFill>
          <a:ln xmlns:a="http://schemas.openxmlformats.org/drawingml/2006/main" w="9525">
            <a:solidFill>
              <a:srgbClr val="D2DDE5"/>
            </a:solidFill>
          </a:ln>
        </p:spPr>
        <p:txBody>
          <a:bodyPr xmlns:a="http://schemas.openxmlformats.org/drawingml/2006/main" lIns="114300" tIns="114300" rIns="114300" bIns="114300" anchor="ctr">
            <a:noAutofit/>
          </a:bodyPr>
          <a:lstStyle xmlns:a="http://schemas.openxmlformats.org/drawingml/2006/main">
            <a:def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需要的调节量超出范围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E97ABE-F0BC-4B28-A459-59957AA95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667250"/>
            <a:ext cx="6315075" cy="885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2F3"/>
          </a:solidFill>
          <a:ln xmlns:a="http://schemas.openxmlformats.org/drawingml/2006/main" w="9525">
            <a:solidFill>
              <a:srgbClr val="D2DDE5"/>
            </a:solidFill>
          </a:ln>
        </p:spPr>
        <p:txBody>
          <a:bodyPr xmlns:a="http://schemas.openxmlformats.org/drawingml/2006/main" lIns="114300" tIns="114300" rIns="114300" bIns="114300" anchor="ctr">
            <a:noAutofit/>
          </a:bodyPr>
          <a:lstStyle xmlns:a="http://schemas.openxmlformats.org/drawingml/2006/main">
            <a:def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实测与模型有差别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542FED-2A8E-4288-ADD1-A90426BE6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72200"/>
            <a:ext cx="10239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rPr>
              <a:t>不能完全清零很常见；要看残差是否满足实际要求</a:t>
            </a:r>
          </a:p>
        </p:txBody>
      </p:sp>
    </p:spTree>
    <p:extLst>
      <p:ext uri="{BB962C8B-B14F-4D97-AF65-F5344CB8AC3E}">
        <p14:creationId xmlns:p14="http://schemas.microsoft.com/office/powerpoint/2010/main" val="8644611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AFB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cxnSp>
        <p:nvCxn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81C5A9-7402-4892-8611-B35716708C56}"/>
              </a:ext>
            </a:extLst>
          </p:cNvPr>
          <p:cNvCxnSpPr>
            <a:stCxn xmlns:a="http://schemas.openxmlformats.org/drawingml/2006/main" id="5" idx="3"/>
            <a:endCxn xmlns:a="http://schemas.openxmlformats.org/drawingml/2006/main" id="6" idx="1"/>
          </p:cNvCxnSpPr>
          <p:nvPr/>
        </p:nvCxnSpPr>
        <p:spPr>
          <a:xfrm xmlns:a="http://schemas.openxmlformats.org/drawingml/2006/main">
            <a:off x="8677275" y="2476500"/>
            <a:ext cx="619125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087E83"/>
            </a:solidFill>
            <a:headEnd type="none" w="med" len="med"/>
            <a:tailEnd type="arrow" w="med" len="med"/>
          </a:ln>
        </p:spPr>
      </p:cxnSp>
      <p:cxnSp>
        <p:nvCxn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820127-8FDD-4F67-BB61-3CE2D1313907}"/>
              </a:ext>
            </a:extLst>
          </p:cNvPr>
          <p:cNvCxnSpPr>
            <a:stCxn xmlns:a="http://schemas.openxmlformats.org/drawingml/2006/main" id="4" idx="3"/>
            <a:endCxn xmlns:a="http://schemas.openxmlformats.org/drawingml/2006/main" id="5" idx="1"/>
          </p:cNvCxnSpPr>
          <p:nvPr/>
        </p:nvCxnSpPr>
        <p:spPr>
          <a:xfrm xmlns:a="http://schemas.openxmlformats.org/drawingml/2006/main">
            <a:off x="5781675" y="2476500"/>
            <a:ext cx="619125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087E83"/>
            </a:solidFill>
            <a:headEnd type="none" w="med" len="med"/>
            <a:tailEnd type="arrow" w="med" len="med"/>
          </a:ln>
        </p:spPr>
      </p:cxnSp>
      <p:cxnSp>
        <p:nvCxn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B4DC66-DA49-4C84-8D21-475FC31CD4F9}"/>
              </a:ext>
            </a:extLst>
          </p:cNvPr>
          <p:cNvCxnSpPr>
            <a:stCxn xmlns:a="http://schemas.openxmlformats.org/drawingml/2006/main" id="3" idx="3"/>
            <a:endCxn xmlns:a="http://schemas.openxmlformats.org/drawingml/2006/main" id="4" idx="1"/>
          </p:cNvCxnSpPr>
          <p:nvPr/>
        </p:nvCxnSpPr>
        <p:spPr>
          <a:xfrm xmlns:a="http://schemas.openxmlformats.org/drawingml/2006/main">
            <a:off x="2886075" y="2476500"/>
            <a:ext cx="619125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087E83"/>
            </a:solidFill>
            <a:headEnd type="none" w="med" len="med"/>
            <a:tailEnd type="arrow" w="med" len="med"/>
          </a:ln>
        </p:spPr>
      </p:cxn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4CA7DF-E447-4004-A29E-5BA412A18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10953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31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1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EUV 投影：掩模是原稿，晶圆接收图案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3D184D-E75B-4C63-BA01-FA03F328C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2460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r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rPr>
              <a:t>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DCB5FF-CBCC-4164-B0CA-41703C4EF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0225"/>
            <a:ext cx="2276475" cy="1352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2F3"/>
          </a:solidFill>
          <a:ln xmlns:a="http://schemas.openxmlformats.org/drawingml/2006/main" w="9525">
            <a:solidFill>
              <a:srgbClr val="D2DDE5"/>
            </a:solidFill>
          </a:ln>
        </p:spPr>
        <p:txBody>
          <a:bodyPr xmlns:a="http://schemas.openxmlformats.org/drawingml/2006/main" lIns="114300" tIns="114300" rIns="114300" bIns="114300" anchor="ctr">
            <a:noAutofit/>
          </a:bodyPr>
          <a:lstStyle xmlns:a="http://schemas.openxmlformats.org/drawingml/2006/main">
            <a:def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EUV 光源</a:t>
            </a:r>
          </a:p>
          <a:p xmlns:a="http://schemas.openxmlformats.org/drawingml/2006/main">
            <a: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与照明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66CAE7-A7E8-472F-8B53-C36FE83D7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1800225"/>
            <a:ext cx="2276475" cy="1352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3"/>
          </a:solidFill>
          <a:ln xmlns:a="http://schemas.openxmlformats.org/drawingml/2006/main" w="9525">
            <a:solidFill>
              <a:srgbClr val="D2DDE5"/>
            </a:solidFill>
          </a:ln>
        </p:spPr>
        <p:txBody>
          <a:bodyPr xmlns:a="http://schemas.openxmlformats.org/drawingml/2006/main" lIns="114300" tIns="114300" rIns="114300" bIns="114300" anchor="ctr">
            <a:noAutofit/>
          </a:bodyPr>
          <a:lstStyle xmlns:a="http://schemas.openxmlformats.org/drawingml/2006/main">
            <a:defPPr algn="ctr">
              <a:defRPr sz="1950" b="1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rPr>
              <a:t>反射式掩模</a:t>
            </a:r>
          </a:p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rPr>
              <a:t>物方：图案原稿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3DA192-46A6-4BA4-8CB3-DA1C5AA39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1800225"/>
            <a:ext cx="2276475" cy="1352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2F3"/>
          </a:solidFill>
          <a:ln xmlns:a="http://schemas.openxmlformats.org/drawingml/2006/main" w="9525">
            <a:solidFill>
              <a:srgbClr val="D2DDE5"/>
            </a:solidFill>
          </a:ln>
        </p:spPr>
        <p:txBody>
          <a:bodyPr xmlns:a="http://schemas.openxmlformats.org/drawingml/2006/main" lIns="114300" tIns="114300" rIns="114300" bIns="114300" anchor="ctr">
            <a:noAutofit/>
          </a:bodyPr>
          <a:lstStyle xmlns:a="http://schemas.openxmlformats.org/drawingml/2006/main">
            <a:def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投影反射镜</a:t>
            </a:r>
          </a:p>
          <a:p xmlns:a="http://schemas.openxmlformats.org/drawingml/2006/main">
            <a: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把图案缩小成像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4D502C-5E7B-41DF-887B-8FEDE6FE1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1800225"/>
            <a:ext cx="2276475" cy="1352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2F3"/>
          </a:solidFill>
          <a:ln xmlns:a="http://schemas.openxmlformats.org/drawingml/2006/main" w="9525">
            <a:solidFill>
              <a:srgbClr val="D2DDE5"/>
            </a:solidFill>
          </a:ln>
        </p:spPr>
        <p:txBody>
          <a:bodyPr xmlns:a="http://schemas.openxmlformats.org/drawingml/2006/main" lIns="114300" tIns="114300" rIns="114300" bIns="114300" anchor="ctr">
            <a:noAutofit/>
          </a:bodyPr>
          <a:lstStyle xmlns:a="http://schemas.openxmlformats.org/drawingml/2006/main">
            <a:def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晶圆光刻胶</a:t>
            </a:r>
          </a:p>
          <a:p xmlns:a="http://schemas.openxmlformats.org/drawingml/2006/main">
            <a: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像方：接收图案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8E9E9C-D2DA-4CF3-AA96-51DE7B362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57675"/>
            <a:ext cx="10953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2400" b="0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2400" b="0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400" b="0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“物方非远心”说的是投影系统在掩模这一侧怎样接收成像光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CA38E5-E885-403B-B0B7-EBC4B7EF3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72200"/>
            <a:ext cx="10239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rPr>
              <a:t>功能关系示意，不是真实设备光路；光源、照明与投影的波前要分开</a:t>
            </a:r>
          </a:p>
        </p:txBody>
      </p:sp>
    </p:spTree>
    <p:extLst>
      <p:ext uri="{BB962C8B-B14F-4D97-AF65-F5344CB8AC3E}">
        <p14:creationId xmlns:p14="http://schemas.microsoft.com/office/powerpoint/2010/main" val="8518827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B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EC3C0D-3289-499A-942C-4EEC514C4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10953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31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1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物方非远心：先理解为“斜着看掩模”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C8991B-8FBC-4DED-AE1B-198D03BCA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2460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r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rPr>
              <a:t>15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C69A7F-30F3-4646-A1BF-E1333474CBB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df5f1e041541fe"/>
          <a:stretch xmlns:a="http://schemas.openxmlformats.org/drawingml/2006/main"/>
        </p:blipFill>
        <p:spPr>
          <a:xfrm xmlns:a="http://schemas.openxmlformats.org/drawingml/2006/main">
            <a:off x="1958000" y="1257300"/>
            <a:ext cx="8276000" cy="46577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6B2684-5B42-4B0D-8676-6C678E548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72200"/>
            <a:ext cx="10239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rPr>
              <a:t>示意图 · 看的是主光线；物方非远心不等于像方也非远心，仍可能失焦</a:t>
            </a:r>
          </a:p>
        </p:txBody>
      </p:sp>
    </p:spTree>
    <p:extLst>
      <p:ext uri="{BB962C8B-B14F-4D97-AF65-F5344CB8AC3E}">
        <p14:creationId xmlns:p14="http://schemas.microsoft.com/office/powerpoint/2010/main" val="53465555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AFB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cxnSp>
        <p:nvCxn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3E1A7A-DD96-4225-BD02-CD4902C9C938}"/>
              </a:ext>
            </a:extLst>
          </p:cNvPr>
          <p:cNvCxnSpPr>
            <a:stCxn xmlns:a="http://schemas.openxmlformats.org/drawingml/2006/main" id="4" idx="3"/>
            <a:endCxn xmlns:a="http://schemas.openxmlformats.org/drawingml/2006/main" id="5" idx="1"/>
          </p:cNvCxnSpPr>
          <p:nvPr/>
        </p:nvCxnSpPr>
        <p:spPr>
          <a:xfrm xmlns:a="http://schemas.openxmlformats.org/drawingml/2006/main">
            <a:off x="7315200" y="2547938"/>
            <a:ext cx="619125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087E83"/>
            </a:solidFill>
            <a:headEnd type="none" w="med" len="med"/>
            <a:tailEnd type="arrow" w="med" len="med"/>
          </a:ln>
        </p:spPr>
      </p:cxnSp>
      <p:cxnSp>
        <p:nvCxn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1FA07D-9E37-4CC7-AC50-F578915F0102}"/>
              </a:ext>
            </a:extLst>
          </p:cNvPr>
          <p:cNvCxnSpPr>
            <a:stCxn xmlns:a="http://schemas.openxmlformats.org/drawingml/2006/main" id="3" idx="3"/>
            <a:endCxn xmlns:a="http://schemas.openxmlformats.org/drawingml/2006/main" id="4" idx="1"/>
          </p:cNvCxnSpPr>
          <p:nvPr/>
        </p:nvCxnSpPr>
        <p:spPr>
          <a:xfrm xmlns:a="http://schemas.openxmlformats.org/drawingml/2006/main">
            <a:off x="3657600" y="2547938"/>
            <a:ext cx="6096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087E83"/>
            </a:solidFill>
            <a:headEnd type="none" w="med" len="med"/>
            <a:tailEnd type="arrow" w="med" len="med"/>
          </a:ln>
        </p:spPr>
      </p:cxn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517A1E-361C-47FA-88A6-ACEB65C34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10953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31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1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关键现象：没有左右动，也可能印偏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33B3E9-85AF-4577-8FB2-492E5182D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2460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r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rPr>
              <a:t>16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CF81C7-781F-4591-84AD-EFF927F2B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57375"/>
            <a:ext cx="304800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2F3"/>
          </a:solidFill>
          <a:ln xmlns:a="http://schemas.openxmlformats.org/drawingml/2006/main" w="9525">
            <a:solidFill>
              <a:srgbClr val="D2DDE5"/>
            </a:solidFill>
          </a:ln>
        </p:spPr>
        <p:txBody>
          <a:bodyPr xmlns:a="http://schemas.openxmlformats.org/drawingml/2006/main" lIns="114300" tIns="114300" rIns="114300" bIns="114300" anchor="ctr">
            <a:noAutofit/>
          </a:bodyPr>
          <a:lstStyle xmlns:a="http://schemas.openxmlformats.org/drawingml/2006/main">
            <a:def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掩模上的点</a:t>
            </a:r>
          </a:p>
          <a:p xmlns:a="http://schemas.openxmlformats.org/drawingml/2006/main">
            <a: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只抬高一点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BD9DB4-5976-4D85-AC1A-26FA9B93D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1857375"/>
            <a:ext cx="304800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3"/>
          </a:solidFill>
          <a:ln xmlns:a="http://schemas.openxmlformats.org/drawingml/2006/main" w="9525">
            <a:solidFill>
              <a:srgbClr val="D2DDE5"/>
            </a:solidFill>
          </a:ln>
        </p:spPr>
        <p:txBody>
          <a:bodyPr xmlns:a="http://schemas.openxmlformats.org/drawingml/2006/main" lIns="114300" tIns="114300" rIns="114300" bIns="114300" anchor="ctr">
            <a:noAutofit/>
          </a:bodyPr>
          <a:lstStyle xmlns:a="http://schemas.openxmlformats.org/drawingml/2006/main">
            <a:defPPr algn="ctr">
              <a:defRPr sz="1950" b="1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rPr>
              <a:t>投影系统在物方</a:t>
            </a:r>
          </a:p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rPr>
              <a:t>斜着接收成像光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7A1A12-4B46-4688-9DE7-47BF3E2D0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34325" y="1857375"/>
            <a:ext cx="36385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2F3"/>
          </a:solidFill>
          <a:ln xmlns:a="http://schemas.openxmlformats.org/drawingml/2006/main" w="9525">
            <a:solidFill>
              <a:srgbClr val="D2DDE5"/>
            </a:solidFill>
          </a:ln>
        </p:spPr>
        <p:txBody>
          <a:bodyPr xmlns:a="http://schemas.openxmlformats.org/drawingml/2006/main" lIns="114300" tIns="114300" rIns="114300" bIns="114300" anchor="ctr">
            <a:noAutofit/>
          </a:bodyPr>
          <a:lstStyle xmlns:a="http://schemas.openxmlformats.org/drawingml/2006/main">
            <a:def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晶圆上的图案</a:t>
            </a:r>
          </a:p>
          <a:p xmlns:a="http://schemas.openxmlformats.org/drawingml/2006/main">
            <a: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可能横向偏一点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FEB10F-23E8-443F-87FC-8994ACD4C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38625"/>
            <a:ext cx="10953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2625" b="0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625" b="0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这就是：高度误差，被耦合成横向位置误差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461D1D-2925-4CE1-9C86-499B468B0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72200"/>
            <a:ext cx="10239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rPr>
              <a:t>物方主光线角度与照明入射角定义不同；真实成像还有失焦与衍射等影响</a:t>
            </a:r>
          </a:p>
        </p:txBody>
      </p:sp>
    </p:spTree>
    <p:extLst>
      <p:ext uri="{BB962C8B-B14F-4D97-AF65-F5344CB8AC3E}">
        <p14:creationId xmlns:p14="http://schemas.microsoft.com/office/powerpoint/2010/main" val="153925121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B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cxnSp>
        <p:nvCxn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FF1E7F-9259-451C-A304-C7E05F742743}"/>
              </a:ext>
            </a:extLst>
          </p:cNvPr>
          <p:cNvCxnSpPr>
            <a:stCxn xmlns:a="http://schemas.openxmlformats.org/drawingml/2006/main" id="3" idx="3"/>
            <a:endCxn xmlns:a="http://schemas.openxmlformats.org/drawingml/2006/main" id="4" idx="1"/>
          </p:cNvCxnSpPr>
          <p:nvPr/>
        </p:nvCxnSpPr>
        <p:spPr>
          <a:xfrm xmlns:a="http://schemas.openxmlformats.org/drawingml/2006/main">
            <a:off x="4457700" y="2452688"/>
            <a:ext cx="2600325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087E83"/>
            </a:solidFill>
            <a:headEnd type="none" w="med" len="med"/>
            <a:tailEnd type="arrow" w="med" len="med"/>
          </a:ln>
        </p:spPr>
      </p:cxn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57702F-95C1-412B-AE1D-7449C0639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10953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31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1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一个数值例子：50 nm 高度 → 约 1.3 nm 像移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5B9CE9-EE0B-481E-9759-A36ED5FAF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2460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r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rPr>
              <a:t>17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DCAB66-4B66-4984-A8FC-D02BFFC3E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66875"/>
            <a:ext cx="3848100" cy="1571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2F3"/>
          </a:solidFill>
          <a:ln xmlns:a="http://schemas.openxmlformats.org/drawingml/2006/main" w="9525">
            <a:solidFill>
              <a:srgbClr val="D2DDE5"/>
            </a:solidFill>
          </a:ln>
        </p:spPr>
        <p:txBody>
          <a:bodyPr xmlns:a="http://schemas.openxmlformats.org/drawingml/2006/main" lIns="114300" tIns="114300" rIns="114300" bIns="114300" anchor="ctr">
            <a:noAutofit/>
          </a:bodyPr>
          <a:lstStyle xmlns:a="http://schemas.openxmlformats.org/drawingml/2006/main">
            <a:def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掩模高出</a:t>
            </a:r>
          </a:p>
          <a:p xmlns:a="http://schemas.openxmlformats.org/drawingml/2006/main">
            <a: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50 nm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E4D71E-E76B-4520-AB34-906380F8C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58025" y="1666875"/>
            <a:ext cx="4514850" cy="1571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3"/>
          </a:solidFill>
          <a:ln xmlns:a="http://schemas.openxmlformats.org/drawingml/2006/main" w="9525">
            <a:solidFill>
              <a:srgbClr val="D2DDE5"/>
            </a:solidFill>
          </a:ln>
        </p:spPr>
        <p:txBody>
          <a:bodyPr xmlns:a="http://schemas.openxmlformats.org/drawingml/2006/main" lIns="114300" tIns="114300" rIns="114300" bIns="114300" anchor="ctr">
            <a:noAutofit/>
          </a:bodyPr>
          <a:lstStyle xmlns:a="http://schemas.openxmlformats.org/drawingml/2006/main">
            <a:defPPr algn="ctr">
              <a:defRPr sz="1950" b="1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rPr>
              <a:t>晶圆几何像移</a:t>
            </a:r>
          </a:p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rPr>
              <a:t>约 1.3 nm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79E097-11AB-4AE2-AFB7-0B347E1FC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67125"/>
            <a:ext cx="10953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2325" b="0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325" b="0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经典例子：倾角 6°，缩小 4 倍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94ACBB-81F0-46E7-83E8-3CA3B8AF4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24375"/>
            <a:ext cx="10953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2550" b="1">
                <a:solidFill>
                  <a:srgbClr val="087E83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87E8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550" b="1">
                <a:solidFill>
                  <a:srgbClr val="087E83"/>
                </a:solidFill>
                <a:latin typeface="Arial Unicode MS"/>
                <a:ea typeface="Arial Unicode MS"/>
                <a:cs typeface="Arial Unicode MS"/>
              </a:rPr>
              <a:t>像移大小 ≈ 高度变化 × tan(6°) ÷ 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1B5A36-2DA8-4CD2-8439-5D9AB3ADB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72200"/>
            <a:ext cx="10239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rPr>
              <a:t>公开经典模型，仅算几何贡献；不同 EUV 配置要使用自己的角度与倍率</a:t>
            </a:r>
          </a:p>
        </p:txBody>
      </p:sp>
    </p:spTree>
    <p:extLst>
      <p:ext uri="{BB962C8B-B14F-4D97-AF65-F5344CB8AC3E}">
        <p14:creationId xmlns:p14="http://schemas.microsoft.com/office/powerpoint/2010/main" val="214607083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AFB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32CB08-E5D9-4222-A2CF-CC09DDB92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10953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31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1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放回影响表：高度这一列不再是零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50B52D-E46D-482E-914E-526A9CD88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2460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r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rPr>
              <a:t>18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D1671A-E32F-4FBA-9D5E-BCE9AA5A5FB6}"/>
              </a:ext>
            </a:extLst>
          </p:cNvPr>
          <p:cNvGraphicFramePr/>
          <p:nvPr/>
        </p:nvGraphicFramePr>
        <p:xfrm>
          <a:off xmlns:a="http://schemas.openxmlformats.org/drawingml/2006/main" x="609600" y="1809750"/>
          <a:ext xmlns:a="http://schemas.openxmlformats.org/drawingml/2006/main" cx="10972800" cy="2514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381500"/>
                <a:gridCol w="3295650"/>
                <a:gridCol w="3295650"/>
              </a:tblGrid>
              <a:tr h="838200"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175" b="1">
                          <a:solidFill>
                            <a:srgbClr val="FFFFFF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响应大小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2DDE5"/>
                      </a:solidFill>
                      <a:prstDash val="solid"/>
                    </a:lnL>
                    <a:lnR w="9525">
                      <a:solidFill>
                        <a:srgbClr val="D2DDE5"/>
                      </a:solidFill>
                      <a:prstDash val="solid"/>
                    </a:lnR>
                    <a:lnT w="9525">
                      <a:solidFill>
                        <a:srgbClr val="D2DDE5"/>
                      </a:solidFill>
                      <a:prstDash val="solid"/>
                    </a:lnT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14283E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175" b="1">
                          <a:solidFill>
                            <a:srgbClr val="FFFFFF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掩模横移 1 nm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T w="9525">
                      <a:solidFill>
                        <a:srgbClr val="D2DDE5"/>
                      </a:solidFill>
                      <a:prstDash val="solid"/>
                    </a:lnT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14283E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175" b="1">
                          <a:solidFill>
                            <a:srgbClr val="FFFFFF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掩模升高 1 nm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T w="9525">
                      <a:solidFill>
                        <a:srgbClr val="D2DDE5"/>
                      </a:solidFill>
                      <a:prstDash val="solid"/>
                    </a:lnT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14283E"/>
                    </a:solidFill>
                  </a:tcPr>
                </a:tc>
              </a:tr>
              <a:tr h="838200"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175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晶圆图案 x 方向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2DDE5"/>
                      </a:solidFill>
                      <a:prstDash val="solid"/>
                    </a:lnL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175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约 0.25 nm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175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约 0.026 nm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38200"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175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晶圆图案 y 方向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2DDE5"/>
                      </a:solidFill>
                      <a:prstDash val="solid"/>
                    </a:lnL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0F5F7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175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本例为 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0F5F7"/>
                    </a:solidFill>
                  </a:tcPr>
                </a:tc>
                <a:tc>
                  <a:txBody>
                    <a:bodyPr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2175" b="0">
                          <a:solidFill>
                            <a:srgbClr val="14283E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本例为 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2DDE5"/>
                      </a:solidFill>
                      <a:prstDash val="solid"/>
                    </a:lnR>
                    <a:lnB w="9525">
                      <a:solidFill>
                        <a:srgbClr val="D2DDE5"/>
                      </a:solidFill>
                      <a:prstDash val="solid"/>
                    </a:lnB>
                    <a:solidFill>
                      <a:srgbClr val="F0F5F7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F12417-70A4-41B6-9585-3F79FA642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33925"/>
            <a:ext cx="10953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2550" b="0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550" b="0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重点：高度这一列，出现了横向位置的变化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1EACE0-DC4E-4FB2-910E-E78BC6BEE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72200"/>
            <a:ext cx="10239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rPr>
              <a:t>入门先看大小；正式矩阵保留正负号。本例主光线沿 x 倾斜，不能泛化到全场</a:t>
            </a:r>
          </a:p>
        </p:txBody>
      </p:sp>
    </p:spTree>
    <p:extLst>
      <p:ext uri="{BB962C8B-B14F-4D97-AF65-F5344CB8AC3E}">
        <p14:creationId xmlns:p14="http://schemas.microsoft.com/office/powerpoint/2010/main" val="31162541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B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cxnSp>
        <p:nvCxn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8AE7F1-AF30-413C-B303-12B22ADE1605}"/>
              </a:ext>
            </a:extLst>
          </p:cNvPr>
          <p:cNvCxnSpPr>
            <a:stCxn xmlns:a="http://schemas.openxmlformats.org/drawingml/2006/main" id="5" idx="3"/>
            <a:endCxn xmlns:a="http://schemas.openxmlformats.org/drawingml/2006/main" id="6" idx="1"/>
          </p:cNvCxnSpPr>
          <p:nvPr/>
        </p:nvCxnSpPr>
        <p:spPr>
          <a:xfrm xmlns:a="http://schemas.openxmlformats.org/drawingml/2006/main">
            <a:off x="4733925" y="4200525"/>
            <a:ext cx="2409825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087E83"/>
            </a:solidFill>
            <a:headEnd type="none" w="med" len="med"/>
            <a:tailEnd type="arrow" w="med" len="med"/>
          </a:ln>
        </p:spPr>
      </p:cxnSp>
      <p:cxnSp>
        <p:nvCxn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175A3C-3F99-499A-B000-FC1525C6611B}"/>
              </a:ext>
            </a:extLst>
          </p:cNvPr>
          <p:cNvCxnSpPr>
            <a:stCxn xmlns:a="http://schemas.openxmlformats.org/drawingml/2006/main" id="3" idx="3"/>
            <a:endCxn xmlns:a="http://schemas.openxmlformats.org/drawingml/2006/main" id="4" idx="1"/>
          </p:cNvCxnSpPr>
          <p:nvPr/>
        </p:nvCxnSpPr>
        <p:spPr>
          <a:xfrm xmlns:a="http://schemas.openxmlformats.org/drawingml/2006/main">
            <a:off x="4733925" y="2200275"/>
            <a:ext cx="2409825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087E83"/>
            </a:solidFill>
            <a:headEnd type="none" w="med" len="med"/>
            <a:tailEnd type="arrow" w="med" len="med"/>
          </a:ln>
        </p:spPr>
      </p:cxn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B44BB3-6B67-4C76-9C06-16FDF9644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10953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31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1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实际怎么补偿：先分清误差的形状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E68594-82E9-4660-B3A4-90F1C093C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2460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r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rPr>
              <a:t>19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9B0702-D816-45BB-8EA5-792DC5F57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19250"/>
            <a:ext cx="4124325" cy="1162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2F3"/>
          </a:solidFill>
          <a:ln xmlns:a="http://schemas.openxmlformats.org/drawingml/2006/main" w="9525">
            <a:solidFill>
              <a:srgbClr val="D2DDE5"/>
            </a:solidFill>
          </a:ln>
        </p:spPr>
        <p:txBody>
          <a:bodyPr xmlns:a="http://schemas.openxmlformats.org/drawingml/2006/main" lIns="114300" tIns="114300" rIns="114300" bIns="114300" anchor="ctr">
            <a:noAutofit/>
          </a:bodyPr>
          <a:lstStyle xmlns:a="http://schemas.openxmlformats.org/drawingml/2006/main">
            <a:def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整体抬高</a:t>
            </a:r>
          </a:p>
          <a:p xmlns:a="http://schemas.openxmlformats.org/drawingml/2006/main">
            <a: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各处高度差不多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A8D80E-A352-45DE-8E0B-344B659EA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1619250"/>
            <a:ext cx="4429125" cy="1162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2F3"/>
          </a:solidFill>
          <a:ln xmlns:a="http://schemas.openxmlformats.org/drawingml/2006/main" w="9525">
            <a:solidFill>
              <a:srgbClr val="D2DDE5"/>
            </a:solidFill>
          </a:ln>
        </p:spPr>
        <p:txBody>
          <a:bodyPr xmlns:a="http://schemas.openxmlformats.org/drawingml/2006/main" lIns="114300" tIns="114300" rIns="114300" bIns="114300" anchor="ctr">
            <a:noAutofit/>
          </a:bodyPr>
          <a:lstStyle xmlns:a="http://schemas.openxmlformats.org/drawingml/2006/main">
            <a:def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主要是同向像移</a:t>
            </a:r>
          </a:p>
          <a:p xmlns:a="http://schemas.openxmlformats.org/drawingml/2006/main">
            <a: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可考虑整体位置补偿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67D952-35C1-454B-A53A-404ED3132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0"/>
            <a:ext cx="4124325" cy="1162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2F3"/>
          </a:solidFill>
          <a:ln xmlns:a="http://schemas.openxmlformats.org/drawingml/2006/main" w="9525">
            <a:solidFill>
              <a:srgbClr val="D2DDE5"/>
            </a:solidFill>
          </a:ln>
        </p:spPr>
        <p:txBody>
          <a:bodyPr xmlns:a="http://schemas.openxmlformats.org/drawingml/2006/main" lIns="114300" tIns="114300" rIns="114300" bIns="114300" anchor="ctr">
            <a:noAutofit/>
          </a:bodyPr>
          <a:lstStyle xmlns:a="http://schemas.openxmlformats.org/drawingml/2006/main">
            <a:def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局部翘曲</a:t>
            </a:r>
          </a:p>
          <a:p xmlns:a="http://schemas.openxmlformats.org/drawingml/2006/main">
            <a: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各处高度不一样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37F0F0-FE50-469E-8B53-92DA7E794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3619500"/>
            <a:ext cx="4429125" cy="1162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2F3"/>
          </a:solidFill>
          <a:ln xmlns:a="http://schemas.openxmlformats.org/drawingml/2006/main" w="9525">
            <a:solidFill>
              <a:srgbClr val="D2DDE5"/>
            </a:solidFill>
          </a:ln>
        </p:spPr>
        <p:txBody>
          <a:bodyPr xmlns:a="http://schemas.openxmlformats.org/drawingml/2006/main" lIns="114300" tIns="114300" rIns="114300" bIns="114300" anchor="ctr">
            <a:noAutofit/>
          </a:bodyPr>
          <a:lstStyle xmlns:a="http://schemas.openxmlformats.org/drawingml/2006/main">
            <a:def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各处偏移不一样</a:t>
            </a:r>
          </a:p>
          <a:p xmlns:a="http://schemas.openxmlformats.org/drawingml/2006/main">
            <a:pPr algn="ctr">
              <a:def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需要看全场残差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DB8A7A-E704-44B5-8AED-94922CB3F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0"/>
            <a:ext cx="10953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2325" b="0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325" b="0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测一遍 → 联合小幅调节 → 再测一遍，确认真的改善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89F782-335D-4B47-B999-836D9BF25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72200"/>
            <a:ext cx="10239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rPr>
              <a:t>小视场、近似同一主光线方向下的直觉；局部像移不等于完整套刻结果</a:t>
            </a:r>
          </a:p>
        </p:txBody>
      </p:sp>
    </p:spTree>
    <p:extLst>
      <p:ext uri="{BB962C8B-B14F-4D97-AF65-F5344CB8AC3E}">
        <p14:creationId xmlns:p14="http://schemas.microsoft.com/office/powerpoint/2010/main" val="1116479902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AFB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7E60C7-4868-4EC1-8E25-1F6BED169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10953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31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1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带走三句话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022C66-7E27-4CFA-A02F-696CAA8EF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2460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r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rPr>
              <a:t>20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04934D-E9D9-4831-B55F-11C2EFF7C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0175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22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22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1  灵敏度矩阵：一个旋钮调一点，哪些结果会变多少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4529F9-9859-4BD6-B2A3-554035A43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22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22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1">
                <a:solidFill>
                  <a:srgbClr val="14283E"/>
                </a:solidFill>
                <a:latin typeface="Arial Unicode MS"/>
                <a:ea typeface="Arial Unicode MS"/>
                <a:cs typeface="Arial Unicode MS"/>
              </a:rPr>
              <a:t>2  波像差补偿：同时考虑多个旋钮，避免修好一项又影响另一项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5287C3-8ECC-4981-A402-9727E3616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67075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2250" b="1">
                <a:solidFill>
                  <a:srgbClr val="087E83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2250" b="1">
                <a:solidFill>
                  <a:srgbClr val="087E8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1">
                <a:solidFill>
                  <a:srgbClr val="087E83"/>
                </a:solidFill>
                <a:latin typeface="Arial Unicode MS"/>
                <a:ea typeface="Arial Unicode MS"/>
                <a:cs typeface="Arial Unicode MS"/>
              </a:rPr>
              <a:t>3  EUV 非远心：掩模只改变高度，晶圆图案也可能横向移动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C731BE-115A-4762-B9D0-25E3E438D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00550"/>
            <a:ext cx="10972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180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rPr>
              <a:t>公开资料与进一步阅读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C1CD44-D849-45FF-AC1E-11F8C32D4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3543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1575" b="0">
                <a:solidFill>
                  <a:srgbClr val="356BB3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356BB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75">
                <a:solidFill>
                  <a:srgbClr val="356BB3"/>
                </a:solidFill>
                <a:latin typeface="Arial Unicode MS"/>
                <a:ea typeface="Arial Unicode MS"/>
                <a:cs typeface="Arial Unicode MS"/>
                <a:hlinkClick xmlns:r="http://schemas.openxmlformats.org/officeDocument/2006/relationships" r:id="Rd6ad523c10a44473"/>
              </a:rPr>
              <a:t>矩阵与光学装调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AB883B-0FDF-4A64-AADA-2E976C43F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4953000"/>
            <a:ext cx="3543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1575" b="0">
                <a:solidFill>
                  <a:srgbClr val="356BB3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356BB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75">
                <a:solidFill>
                  <a:srgbClr val="356BB3"/>
                </a:solidFill>
                <a:latin typeface="Arial Unicode MS"/>
                <a:ea typeface="Arial Unicode MS"/>
                <a:cs typeface="Arial Unicode MS"/>
                <a:hlinkClick xmlns:r="http://schemas.openxmlformats.org/officeDocument/2006/relationships" r:id="R3c5b72f9c1604fec"/>
              </a:rPr>
              <a:t>DLM / SLM 定义（§2.4）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4BCDFD-45E9-421F-BB7C-09B4A7ED7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4953000"/>
            <a:ext cx="3543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1575" b="0">
                <a:solidFill>
                  <a:srgbClr val="356BB3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356BB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75">
                <a:solidFill>
                  <a:srgbClr val="356BB3"/>
                </a:solidFill>
                <a:latin typeface="Arial Unicode MS"/>
                <a:ea typeface="Arial Unicode MS"/>
                <a:cs typeface="Arial Unicode MS"/>
                <a:hlinkClick xmlns:r="http://schemas.openxmlformats.org/officeDocument/2006/relationships" r:id="Ra401389157f34242"/>
              </a:rPr>
              <a:t>EUV 高度像移公式（p.13）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9E98E4-6446-4879-B447-4C888034D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3543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1575" b="0">
                <a:solidFill>
                  <a:srgbClr val="356BB3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356BB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75">
                <a:solidFill>
                  <a:srgbClr val="356BB3"/>
                </a:solidFill>
                <a:latin typeface="Arial Unicode MS"/>
                <a:ea typeface="Arial Unicode MS"/>
                <a:cs typeface="Arial Unicode MS"/>
                <a:hlinkClick xmlns:r="http://schemas.openxmlformats.org/officeDocument/2006/relationships" r:id="Re5b1019b457049d9"/>
              </a:rPr>
              <a:t>EUV 成像光路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9B7B3F-E9E3-4F3A-A9BD-123CF7D72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5410200"/>
            <a:ext cx="3543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1575" b="0">
                <a:solidFill>
                  <a:srgbClr val="356BB3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356BB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75">
                <a:solidFill>
                  <a:srgbClr val="356BB3"/>
                </a:solidFill>
                <a:latin typeface="Arial Unicode MS"/>
                <a:ea typeface="Arial Unicode MS"/>
                <a:cs typeface="Arial Unicode MS"/>
                <a:hlinkClick xmlns:r="http://schemas.openxmlformats.org/officeDocument/2006/relationships" r:id="Ra4eeec03b904430e"/>
              </a:rPr>
              <a:t>High NA 倍率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E38646-52B2-4392-A8BE-78F9CC108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72200"/>
            <a:ext cx="10239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>
            <a:defPPr algn="l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66576"/>
                </a:solidFill>
                <a:latin typeface="Arial Unicode MS"/>
                <a:ea typeface="Arial Unicode MS"/>
                <a:cs typeface="Arial Unicode MS"/>
              </a:rPr>
              <a:t>20 页入门版 · 完整公开链接与讲解在每页备注中</a:t>
            </a:r>
          </a:p>
        </p:txBody>
      </p:sp>
    </p:spTree>
    <p:extLst>
      <p:ext uri="{BB962C8B-B14F-4D97-AF65-F5344CB8AC3E}">
        <p14:creationId xmlns:p14="http://schemas.microsoft.com/office/powerpoint/2010/main" val="187501525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 Unicode MS"/>
        <a:ea typeface=""/>
        <a:cs typeface=""/>
      </a:majorFont>
      <a:minorFont>
        <a:latin typeface="Arial Unicode M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2026-10-12T06:33:28.6620000Z</dcterms:created>
  <dcterms:modified xsi:type="dcterms:W3CDTF">2026-10-12T06:33:28.6620000Z</dcterms:modified>
</coreProperties>
</file>